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49" r:id="rId2"/>
  </p:sldMasterIdLst>
  <p:notesMasterIdLst>
    <p:notesMasterId r:id="rId70"/>
  </p:notesMasterIdLst>
  <p:handoutMasterIdLst>
    <p:handoutMasterId r:id="rId71"/>
  </p:handoutMasterIdLst>
  <p:sldIdLst>
    <p:sldId id="256" r:id="rId3"/>
    <p:sldId id="257" r:id="rId4"/>
    <p:sldId id="258" r:id="rId5"/>
    <p:sldId id="269" r:id="rId6"/>
    <p:sldId id="273" r:id="rId7"/>
    <p:sldId id="272" r:id="rId8"/>
    <p:sldId id="276" r:id="rId9"/>
    <p:sldId id="393" r:id="rId10"/>
    <p:sldId id="271" r:id="rId11"/>
    <p:sldId id="270" r:id="rId12"/>
    <p:sldId id="392" r:id="rId13"/>
    <p:sldId id="274" r:id="rId14"/>
    <p:sldId id="275" r:id="rId15"/>
    <p:sldId id="277" r:id="rId16"/>
    <p:sldId id="389" r:id="rId17"/>
    <p:sldId id="279" r:id="rId18"/>
    <p:sldId id="280" r:id="rId19"/>
    <p:sldId id="281" r:id="rId20"/>
    <p:sldId id="282" r:id="rId21"/>
    <p:sldId id="284" r:id="rId22"/>
    <p:sldId id="283" r:id="rId23"/>
    <p:sldId id="285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67" r:id="rId34"/>
    <p:sldId id="353" r:id="rId35"/>
    <p:sldId id="354" r:id="rId36"/>
    <p:sldId id="355" r:id="rId37"/>
    <p:sldId id="357" r:id="rId38"/>
    <p:sldId id="358" r:id="rId39"/>
    <p:sldId id="360" r:id="rId40"/>
    <p:sldId id="359" r:id="rId41"/>
    <p:sldId id="361" r:id="rId42"/>
    <p:sldId id="362" r:id="rId43"/>
    <p:sldId id="363" r:id="rId44"/>
    <p:sldId id="365" r:id="rId45"/>
    <p:sldId id="366" r:id="rId46"/>
    <p:sldId id="394" r:id="rId47"/>
    <p:sldId id="368" r:id="rId48"/>
    <p:sldId id="369" r:id="rId49"/>
    <p:sldId id="395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91" r:id="rId67"/>
    <p:sldId id="342" r:id="rId68"/>
    <p:sldId id="388" r:id="rId69"/>
  </p:sldIdLst>
  <p:sldSz cx="9139238" cy="6853238"/>
  <p:notesSz cx="6856413" cy="9142413"/>
  <p:embeddedFontLst>
    <p:embeddedFont>
      <p:font typeface="나눔스퀘어라운드 ExtraBold" panose="020B0600000101010101" pitchFamily="50" charset="-127"/>
      <p:bold r:id="rId72"/>
    </p:embeddedFont>
    <p:embeddedFont>
      <p:font typeface="맑은 고딕" panose="020B0503020000020004" pitchFamily="50" charset="-127"/>
      <p:regular r:id="rId73"/>
      <p:bold r:id="rId74"/>
    </p:embeddedFont>
    <p:embeddedFont>
      <p:font typeface="맑은 고딕" panose="020B0503020000020004" pitchFamily="50" charset="-127"/>
      <p:regular r:id="rId73"/>
      <p:bold r:id="rId74"/>
    </p:embeddedFont>
    <p:embeddedFont>
      <p:font typeface="함초롬돋움" panose="020B0604000101010101" pitchFamily="50" charset="-127"/>
      <p:regular r:id="rId75"/>
      <p:bold r:id="rId76"/>
    </p:embeddedFont>
  </p:embeddedFontLst>
  <p:defaultTextStyle>
    <a:defPPr>
      <a:defRPr lang="ko-KR"/>
    </a:defPPr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기본 구역" id="{BAFD47D5-8AE1-45AD-84C3-41C8C1175477}">
          <p14:sldIdLst>
            <p14:sldId id="256"/>
            <p14:sldId id="257"/>
            <p14:sldId id="258"/>
            <p14:sldId id="269"/>
            <p14:sldId id="273"/>
            <p14:sldId id="272"/>
            <p14:sldId id="276"/>
            <p14:sldId id="393"/>
            <p14:sldId id="271"/>
            <p14:sldId id="270"/>
            <p14:sldId id="392"/>
            <p14:sldId id="274"/>
            <p14:sldId id="275"/>
            <p14:sldId id="277"/>
            <p14:sldId id="389"/>
            <p14:sldId id="279"/>
            <p14:sldId id="280"/>
            <p14:sldId id="281"/>
            <p14:sldId id="282"/>
            <p14:sldId id="284"/>
            <p14:sldId id="283"/>
            <p14:sldId id="285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67"/>
            <p14:sldId id="353"/>
            <p14:sldId id="354"/>
            <p14:sldId id="355"/>
            <p14:sldId id="357"/>
            <p14:sldId id="358"/>
            <p14:sldId id="360"/>
            <p14:sldId id="359"/>
            <p14:sldId id="361"/>
            <p14:sldId id="362"/>
            <p14:sldId id="363"/>
            <p14:sldId id="365"/>
            <p14:sldId id="366"/>
            <p14:sldId id="394"/>
            <p14:sldId id="368"/>
            <p14:sldId id="369"/>
            <p14:sldId id="395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80"/>
            <p14:sldId id="381"/>
            <p14:sldId id="382"/>
            <p14:sldId id="383"/>
            <p14:sldId id="384"/>
            <p14:sldId id="385"/>
            <p14:sldId id="386"/>
          </p14:sldIdLst>
        </p14:section>
        <p14:section name="제목 없는 구역" id="{477FF0D3-A32F-4589-9687-D7838FD43986}">
          <p14:sldIdLst>
            <p14:sldId id="387"/>
            <p14:sldId id="391"/>
            <p14:sldId id="342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 Jungwon" initials="CJ" lastIdx="1" clrIdx="0">
    <p:extLst>
      <p:ext uri="{19B8F6BF-5375-455C-9EA6-DF929625EA0E}">
        <p15:presenceInfo xmlns:p15="http://schemas.microsoft.com/office/powerpoint/2012/main" userId="4d25166407c9a7bf" providerId="Windows Live"/>
      </p:ext>
    </p:extLst>
  </p:cmAuthor>
  <p:cmAuthor id="2" name="안득하" initials="안" lastIdx="1" clrIdx="1">
    <p:extLst>
      <p:ext uri="{19B8F6BF-5375-455C-9EA6-DF929625EA0E}">
        <p15:presenceInfo xmlns:p15="http://schemas.microsoft.com/office/powerpoint/2012/main" userId="S::dplus1016@gyeongui.hs.kr::c098cbe4-f6f3-47ab-8b2c-76dd0b9df7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73C86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214" autoAdjust="0"/>
  </p:normalViewPr>
  <p:slideViewPr>
    <p:cSldViewPr>
      <p:cViewPr varScale="1">
        <p:scale>
          <a:sx n="81" d="100"/>
          <a:sy n="81" d="100"/>
        </p:scale>
        <p:origin x="15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7"/>
      </p:cViewPr>
      <p:guideLst/>
    </p:cSldViewPr>
  </p:notesViewPr>
  <p:gridSpacing cx="72025" cy="7202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layer.vimeo.com/video/192179726?color=cc0000&amp;title=0&amp;byline=0&amp;portrait=0&amp;player_id=192179726" TargetMode="External"/><Relationship Id="rId1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DCEA8-F9BF-482F-A57C-2ECBC9CAEF01}" type="doc">
      <dgm:prSet loTypeId="urn:microsoft.com/office/officeart/2005/8/layout/vList4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717DCBB3-CFA3-4C85-9397-CFCBF3CFBE94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이미지 인식</a:t>
          </a:r>
        </a:p>
      </dgm:t>
    </dgm:pt>
    <dgm:pt modelId="{198DCBD5-AF91-4E0B-9BA3-4E1AD5360987}" type="parTrans" cxnId="{8DF5BC6A-BA54-4AF7-B8B5-72DB0D97EA12}">
      <dgm:prSet/>
      <dgm:spPr/>
      <dgm:t>
        <a:bodyPr/>
        <a:lstStyle/>
        <a:p>
          <a:pPr latinLnBrk="1"/>
          <a:endParaRPr lang="ko-KR" altLang="en-US"/>
        </a:p>
      </dgm:t>
    </dgm:pt>
    <dgm:pt modelId="{47AE050B-3FC0-4DAA-9B73-EFA312584A84}" type="sibTrans" cxnId="{8DF5BC6A-BA54-4AF7-B8B5-72DB0D97EA12}">
      <dgm:prSet/>
      <dgm:spPr/>
      <dgm:t>
        <a:bodyPr/>
        <a:lstStyle/>
        <a:p>
          <a:pPr latinLnBrk="1"/>
          <a:endParaRPr lang="ko-KR" altLang="en-US"/>
        </a:p>
      </dgm:t>
    </dgm:pt>
    <dgm:pt modelId="{355773E2-47FE-4AE0-83A8-5514FC04B51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사진</a:t>
          </a:r>
        </a:p>
      </dgm:t>
    </dgm:pt>
    <dgm:pt modelId="{054E7CC7-DDA6-4753-91F5-8B695D1534A2}" type="parTrans" cxnId="{774F5B21-B345-4204-9B8A-32E02063A483}">
      <dgm:prSet/>
      <dgm:spPr/>
      <dgm:t>
        <a:bodyPr/>
        <a:lstStyle/>
        <a:p>
          <a:pPr latinLnBrk="1"/>
          <a:endParaRPr lang="ko-KR" altLang="en-US"/>
        </a:p>
      </dgm:t>
    </dgm:pt>
    <dgm:pt modelId="{366C8F7C-ECEE-442C-9C7B-CA902A7B78D2}" type="sibTrans" cxnId="{774F5B21-B345-4204-9B8A-32E02063A483}">
      <dgm:prSet/>
      <dgm:spPr/>
      <dgm:t>
        <a:bodyPr/>
        <a:lstStyle/>
        <a:p>
          <a:pPr latinLnBrk="1"/>
          <a:endParaRPr lang="ko-KR" altLang="en-US"/>
        </a:p>
      </dgm:t>
    </dgm:pt>
    <dgm:pt modelId="{0DCF30F6-127A-4EB2-996B-D9DB49502847}">
      <dgm:prSet phldrT="[텍스트]" custT="1"/>
      <dgm:spPr/>
      <dgm:t>
        <a:bodyPr/>
        <a:lstStyle/>
        <a:p>
          <a:pPr latinLnBrk="1"/>
          <a:r>
            <a:rPr lang="ko-KR" altLang="en-US" sz="1400" dirty="0"/>
            <a:t>행동</a:t>
          </a:r>
          <a:r>
            <a:rPr lang="en-US" altLang="ko-KR" sz="1400" dirty="0"/>
            <a:t>(</a:t>
          </a:r>
          <a:r>
            <a:rPr lang="ko-KR" altLang="en-US" sz="1400" dirty="0" err="1"/>
            <a:t>제스쳐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14BC66C0-0CF7-4F5F-9629-68A8E7EA7FD7}" type="parTrans" cxnId="{283639E3-4B9E-428D-BA87-BF875C8A797A}">
      <dgm:prSet/>
      <dgm:spPr/>
      <dgm:t>
        <a:bodyPr/>
        <a:lstStyle/>
        <a:p>
          <a:pPr latinLnBrk="1"/>
          <a:endParaRPr lang="ko-KR" altLang="en-US"/>
        </a:p>
      </dgm:t>
    </dgm:pt>
    <dgm:pt modelId="{CE2542CB-042E-4880-83FF-527CF26C76EF}" type="sibTrans" cxnId="{283639E3-4B9E-428D-BA87-BF875C8A797A}">
      <dgm:prSet/>
      <dgm:spPr/>
      <dgm:t>
        <a:bodyPr/>
        <a:lstStyle/>
        <a:p>
          <a:pPr latinLnBrk="1"/>
          <a:endParaRPr lang="ko-KR" altLang="en-US"/>
        </a:p>
      </dgm:t>
    </dgm:pt>
    <dgm:pt modelId="{9D46D92B-780B-4649-8628-7E24E7C03AAA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음성인식</a:t>
          </a:r>
        </a:p>
      </dgm:t>
    </dgm:pt>
    <dgm:pt modelId="{9E107B76-9C9B-4B51-B70F-8BAD6B2A6354}" type="parTrans" cxnId="{405F9824-A9D6-4719-AC87-E31B706B1D84}">
      <dgm:prSet/>
      <dgm:spPr/>
      <dgm:t>
        <a:bodyPr/>
        <a:lstStyle/>
        <a:p>
          <a:pPr latinLnBrk="1"/>
          <a:endParaRPr lang="ko-KR" altLang="en-US"/>
        </a:p>
      </dgm:t>
    </dgm:pt>
    <dgm:pt modelId="{0D59C68A-AC3A-46D0-A622-67EAD7C4C625}" type="sibTrans" cxnId="{405F9824-A9D6-4719-AC87-E31B706B1D84}">
      <dgm:prSet/>
      <dgm:spPr/>
      <dgm:t>
        <a:bodyPr/>
        <a:lstStyle/>
        <a:p>
          <a:pPr latinLnBrk="1"/>
          <a:endParaRPr lang="ko-KR" altLang="en-US"/>
        </a:p>
      </dgm:t>
    </dgm:pt>
    <dgm:pt modelId="{8D5BD130-7FCF-467A-A8FE-1622A6CC828A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목소리</a:t>
          </a:r>
        </a:p>
      </dgm:t>
    </dgm:pt>
    <dgm:pt modelId="{AF47ADD2-CD3E-4097-8BA5-B70ACFB6A7BB}" type="parTrans" cxnId="{4FB3B892-203A-44C6-A21E-8FBE22197D34}">
      <dgm:prSet/>
      <dgm:spPr/>
      <dgm:t>
        <a:bodyPr/>
        <a:lstStyle/>
        <a:p>
          <a:pPr latinLnBrk="1"/>
          <a:endParaRPr lang="ko-KR" altLang="en-US"/>
        </a:p>
      </dgm:t>
    </dgm:pt>
    <dgm:pt modelId="{73C18F13-EB47-4E61-A820-90CFA0DFE6FD}" type="sibTrans" cxnId="{4FB3B892-203A-44C6-A21E-8FBE22197D34}">
      <dgm:prSet/>
      <dgm:spPr/>
      <dgm:t>
        <a:bodyPr/>
        <a:lstStyle/>
        <a:p>
          <a:pPr latinLnBrk="1"/>
          <a:endParaRPr lang="ko-KR" altLang="en-US"/>
        </a:p>
      </dgm:t>
    </dgm:pt>
    <dgm:pt modelId="{8C42141A-BFAB-496E-8D61-62809A83DAF6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주변소음</a:t>
          </a:r>
          <a:r>
            <a:rPr lang="en-US" altLang="ko-KR" sz="1400" dirty="0"/>
            <a:t>(background noise)</a:t>
          </a:r>
          <a:endParaRPr lang="ko-KR" altLang="en-US" sz="1400" dirty="0"/>
        </a:p>
      </dgm:t>
    </dgm:pt>
    <dgm:pt modelId="{3A95E62C-74A9-4867-A477-42639E27028D}" type="parTrans" cxnId="{6E4E450E-B8EF-42BC-BAF8-2BA45B193184}">
      <dgm:prSet/>
      <dgm:spPr/>
      <dgm:t>
        <a:bodyPr/>
        <a:lstStyle/>
        <a:p>
          <a:pPr latinLnBrk="1"/>
          <a:endParaRPr lang="ko-KR" altLang="en-US"/>
        </a:p>
      </dgm:t>
    </dgm:pt>
    <dgm:pt modelId="{B408EF52-79D6-4D5D-AF55-739781FCDE07}" type="sibTrans" cxnId="{6E4E450E-B8EF-42BC-BAF8-2BA45B193184}">
      <dgm:prSet/>
      <dgm:spPr/>
      <dgm:t>
        <a:bodyPr/>
        <a:lstStyle/>
        <a:p>
          <a:pPr latinLnBrk="1"/>
          <a:endParaRPr lang="ko-KR" altLang="en-US"/>
        </a:p>
      </dgm:t>
    </dgm:pt>
    <dgm:pt modelId="{9976B9EE-0AC2-4908-B8D3-57D0301CE37B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생체인식</a:t>
          </a:r>
        </a:p>
      </dgm:t>
    </dgm:pt>
    <dgm:pt modelId="{281AA8D5-E184-4A03-9A67-A73D420AF825}" type="parTrans" cxnId="{1CB97CF8-F354-445A-A24F-26997CBD9204}">
      <dgm:prSet/>
      <dgm:spPr/>
      <dgm:t>
        <a:bodyPr/>
        <a:lstStyle/>
        <a:p>
          <a:pPr latinLnBrk="1"/>
          <a:endParaRPr lang="ko-KR" altLang="en-US"/>
        </a:p>
      </dgm:t>
    </dgm:pt>
    <dgm:pt modelId="{A306EE57-4756-47A4-85F9-FA33E675F109}" type="sibTrans" cxnId="{1CB97CF8-F354-445A-A24F-26997CBD9204}">
      <dgm:prSet/>
      <dgm:spPr/>
      <dgm:t>
        <a:bodyPr/>
        <a:lstStyle/>
        <a:p>
          <a:pPr latinLnBrk="1"/>
          <a:endParaRPr lang="ko-KR" altLang="en-US"/>
        </a:p>
      </dgm:t>
    </dgm:pt>
    <dgm:pt modelId="{F7EAE20A-7A0C-4899-92F9-ED428C77215A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얼굴</a:t>
          </a:r>
        </a:p>
      </dgm:t>
    </dgm:pt>
    <dgm:pt modelId="{66A81B78-5590-4720-ABD9-1D9A60576BF3}" type="parTrans" cxnId="{930C385A-95DE-4313-9F50-2AA2A6DED76F}">
      <dgm:prSet/>
      <dgm:spPr/>
      <dgm:t>
        <a:bodyPr/>
        <a:lstStyle/>
        <a:p>
          <a:pPr latinLnBrk="1"/>
          <a:endParaRPr lang="ko-KR" altLang="en-US"/>
        </a:p>
      </dgm:t>
    </dgm:pt>
    <dgm:pt modelId="{DEF70BA1-1DD2-4E3E-8859-C123F3796CA9}" type="sibTrans" cxnId="{930C385A-95DE-4313-9F50-2AA2A6DED76F}">
      <dgm:prSet/>
      <dgm:spPr/>
      <dgm:t>
        <a:bodyPr/>
        <a:lstStyle/>
        <a:p>
          <a:pPr latinLnBrk="1"/>
          <a:endParaRPr lang="ko-KR" altLang="en-US"/>
        </a:p>
      </dgm:t>
    </dgm:pt>
    <dgm:pt modelId="{E567ADFB-B353-4CE1-AD6D-74B8CADBB07E}">
      <dgm:prSet phldrT="[텍스트]" custT="1"/>
      <dgm:spPr/>
      <dgm:t>
        <a:bodyPr/>
        <a:lstStyle/>
        <a:p>
          <a:pPr latinLnBrk="1"/>
          <a:r>
            <a:rPr lang="ko-KR" altLang="en-US" sz="1400" dirty="0"/>
            <a:t>홍채</a:t>
          </a:r>
        </a:p>
      </dgm:t>
    </dgm:pt>
    <dgm:pt modelId="{121975E6-C059-4852-B469-51F695F37B8F}" type="parTrans" cxnId="{024745C5-F94C-487E-8877-F2CE6615E524}">
      <dgm:prSet/>
      <dgm:spPr/>
      <dgm:t>
        <a:bodyPr/>
        <a:lstStyle/>
        <a:p>
          <a:pPr latinLnBrk="1"/>
          <a:endParaRPr lang="ko-KR" altLang="en-US"/>
        </a:p>
      </dgm:t>
    </dgm:pt>
    <dgm:pt modelId="{256FAFBD-6B9A-4338-B772-B096F19DDBD8}" type="sibTrans" cxnId="{024745C5-F94C-487E-8877-F2CE6615E524}">
      <dgm:prSet/>
      <dgm:spPr/>
      <dgm:t>
        <a:bodyPr/>
        <a:lstStyle/>
        <a:p>
          <a:pPr latinLnBrk="1"/>
          <a:endParaRPr lang="ko-KR" altLang="en-US"/>
        </a:p>
      </dgm:t>
    </dgm:pt>
    <dgm:pt modelId="{0F9D76CA-176A-4A19-83EF-C6D1B2B0165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지문</a:t>
          </a:r>
        </a:p>
      </dgm:t>
    </dgm:pt>
    <dgm:pt modelId="{970EE2AE-ED72-4B6E-A7E2-98784A7ACA71}" type="parTrans" cxnId="{258AF353-C24B-4BF8-9844-D252C98963F5}">
      <dgm:prSet/>
      <dgm:spPr/>
      <dgm:t>
        <a:bodyPr/>
        <a:lstStyle/>
        <a:p>
          <a:pPr latinLnBrk="1"/>
          <a:endParaRPr lang="ko-KR" altLang="en-US"/>
        </a:p>
      </dgm:t>
    </dgm:pt>
    <dgm:pt modelId="{85CE63EB-FE61-4405-A28F-4F5D841E10E5}" type="sibTrans" cxnId="{258AF353-C24B-4BF8-9844-D252C98963F5}">
      <dgm:prSet/>
      <dgm:spPr/>
      <dgm:t>
        <a:bodyPr/>
        <a:lstStyle/>
        <a:p>
          <a:pPr latinLnBrk="1"/>
          <a:endParaRPr lang="ko-KR" altLang="en-US"/>
        </a:p>
      </dgm:t>
    </dgm:pt>
    <dgm:pt modelId="{2F3437DA-6700-43A6-B4EE-E691E152D00B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움직임</a:t>
          </a:r>
        </a:p>
      </dgm:t>
    </dgm:pt>
    <dgm:pt modelId="{FF913151-8E1A-4827-9960-ED3F85BB48A3}" type="parTrans" cxnId="{9C4AE264-35A6-4A54-B2C8-A1B4D51D9D64}">
      <dgm:prSet/>
      <dgm:spPr/>
      <dgm:t>
        <a:bodyPr/>
        <a:lstStyle/>
        <a:p>
          <a:pPr latinLnBrk="1"/>
          <a:endParaRPr lang="ko-KR" altLang="en-US"/>
        </a:p>
      </dgm:t>
    </dgm:pt>
    <dgm:pt modelId="{D8F4787F-CF32-44B0-8894-9239ABB1286E}" type="sibTrans" cxnId="{9C4AE264-35A6-4A54-B2C8-A1B4D51D9D64}">
      <dgm:prSet/>
      <dgm:spPr/>
      <dgm:t>
        <a:bodyPr/>
        <a:lstStyle/>
        <a:p>
          <a:pPr latinLnBrk="1"/>
          <a:endParaRPr lang="ko-KR" altLang="en-US"/>
        </a:p>
      </dgm:t>
    </dgm:pt>
    <dgm:pt modelId="{608FB628-9693-4BC3-8248-C70781908623}" type="pres">
      <dgm:prSet presAssocID="{2FADCEA8-F9BF-482F-A57C-2ECBC9CAEF01}" presName="linear" presStyleCnt="0">
        <dgm:presLayoutVars>
          <dgm:dir/>
          <dgm:resizeHandles val="exact"/>
        </dgm:presLayoutVars>
      </dgm:prSet>
      <dgm:spPr/>
    </dgm:pt>
    <dgm:pt modelId="{2412C733-0687-410A-BE5A-76D84D138896}" type="pres">
      <dgm:prSet presAssocID="{717DCBB3-CFA3-4C85-9397-CFCBF3CFBE94}" presName="comp" presStyleCnt="0"/>
      <dgm:spPr/>
    </dgm:pt>
    <dgm:pt modelId="{1BBC6E14-EFA8-497F-B3BF-19B42A362091}" type="pres">
      <dgm:prSet presAssocID="{717DCBB3-CFA3-4C85-9397-CFCBF3CFBE94}" presName="box" presStyleLbl="node1" presStyleIdx="0" presStyleCnt="3"/>
      <dgm:spPr/>
    </dgm:pt>
    <dgm:pt modelId="{BC8C462C-F8E8-465D-98B6-F4421D4CE1C1}" type="pres">
      <dgm:prSet presAssocID="{717DCBB3-CFA3-4C85-9397-CFCBF3CFBE94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5C701AD7-87F3-4AE4-A033-2B360D1FEAEE}" type="pres">
      <dgm:prSet presAssocID="{717DCBB3-CFA3-4C85-9397-CFCBF3CFBE94}" presName="text" presStyleLbl="node1" presStyleIdx="0" presStyleCnt="3">
        <dgm:presLayoutVars>
          <dgm:bulletEnabled val="1"/>
        </dgm:presLayoutVars>
      </dgm:prSet>
      <dgm:spPr/>
    </dgm:pt>
    <dgm:pt modelId="{0D6BBB4E-4692-40A3-8338-5D19CBE31777}" type="pres">
      <dgm:prSet presAssocID="{47AE050B-3FC0-4DAA-9B73-EFA312584A84}" presName="spacer" presStyleCnt="0"/>
      <dgm:spPr/>
    </dgm:pt>
    <dgm:pt modelId="{4D6F630C-8A2C-4DD0-BA5D-274AA1749EFD}" type="pres">
      <dgm:prSet presAssocID="{9D46D92B-780B-4649-8628-7E24E7C03AAA}" presName="comp" presStyleCnt="0"/>
      <dgm:spPr/>
    </dgm:pt>
    <dgm:pt modelId="{3CA0507C-5967-405A-B418-2E02B1862577}" type="pres">
      <dgm:prSet presAssocID="{9D46D92B-780B-4649-8628-7E24E7C03AAA}" presName="box" presStyleLbl="node1" presStyleIdx="1" presStyleCnt="3"/>
      <dgm:spPr/>
    </dgm:pt>
    <dgm:pt modelId="{142741C2-1E20-4E04-857F-114AEDBC5EFD}" type="pres">
      <dgm:prSet presAssocID="{9D46D92B-780B-4649-8628-7E24E7C03AAA}" presName="img" presStyleLbl="fgImgPlace1" presStyleIdx="1" presStyleCnt="3"/>
      <dgm:spPr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</dgm:spPr>
    </dgm:pt>
    <dgm:pt modelId="{71765944-A3BE-4AE9-9983-B3F459BAE2FA}" type="pres">
      <dgm:prSet presAssocID="{9D46D92B-780B-4649-8628-7E24E7C03AAA}" presName="text" presStyleLbl="node1" presStyleIdx="1" presStyleCnt="3">
        <dgm:presLayoutVars>
          <dgm:bulletEnabled val="1"/>
        </dgm:presLayoutVars>
      </dgm:prSet>
      <dgm:spPr/>
    </dgm:pt>
    <dgm:pt modelId="{8E6CCF3A-10E0-4713-BA21-6EB4089BA703}" type="pres">
      <dgm:prSet presAssocID="{0D59C68A-AC3A-46D0-A622-67EAD7C4C625}" presName="spacer" presStyleCnt="0"/>
      <dgm:spPr/>
    </dgm:pt>
    <dgm:pt modelId="{E0EFC350-1835-439C-A344-3D12CA1238E1}" type="pres">
      <dgm:prSet presAssocID="{9976B9EE-0AC2-4908-B8D3-57D0301CE37B}" presName="comp" presStyleCnt="0"/>
      <dgm:spPr/>
    </dgm:pt>
    <dgm:pt modelId="{72ABBB6E-E0C5-4119-B931-217BBE3C2FF4}" type="pres">
      <dgm:prSet presAssocID="{9976B9EE-0AC2-4908-B8D3-57D0301CE37B}" presName="box" presStyleLbl="node1" presStyleIdx="2" presStyleCnt="3"/>
      <dgm:spPr/>
    </dgm:pt>
    <dgm:pt modelId="{2D81778C-FB9C-4901-8AFB-D2D58614E963}" type="pres">
      <dgm:prSet presAssocID="{9976B9EE-0AC2-4908-B8D3-57D0301CE37B}" presName="img" presStyleLbl="fgImgPlace1" presStyleIdx="2" presStyleCnt="3"/>
      <dgm:spPr>
        <a:blipFill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0FE46D4A-E83D-4F91-9DA7-C475E430346F}" type="pres">
      <dgm:prSet presAssocID="{9976B9EE-0AC2-4908-B8D3-57D0301CE37B}" presName="text" presStyleLbl="node1" presStyleIdx="2" presStyleCnt="3">
        <dgm:presLayoutVars>
          <dgm:bulletEnabled val="1"/>
        </dgm:presLayoutVars>
      </dgm:prSet>
      <dgm:spPr/>
    </dgm:pt>
  </dgm:ptLst>
  <dgm:cxnLst>
    <dgm:cxn modelId="{322A5600-3C9E-44AA-9FA9-F4D9FA8077BD}" type="presOf" srcId="{717DCBB3-CFA3-4C85-9397-CFCBF3CFBE94}" destId="{5C701AD7-87F3-4AE4-A033-2B360D1FEAEE}" srcOrd="1" destOrd="0" presId="urn:microsoft.com/office/officeart/2005/8/layout/vList4"/>
    <dgm:cxn modelId="{6E4E450E-B8EF-42BC-BAF8-2BA45B193184}" srcId="{9D46D92B-780B-4649-8628-7E24E7C03AAA}" destId="{8C42141A-BFAB-496E-8D61-62809A83DAF6}" srcOrd="1" destOrd="0" parTransId="{3A95E62C-74A9-4867-A477-42639E27028D}" sibTransId="{B408EF52-79D6-4D5D-AF55-739781FCDE07}"/>
    <dgm:cxn modelId="{774F5B21-B345-4204-9B8A-32E02063A483}" srcId="{717DCBB3-CFA3-4C85-9397-CFCBF3CFBE94}" destId="{355773E2-47FE-4AE0-83A8-5514FC04B51C}" srcOrd="0" destOrd="0" parTransId="{054E7CC7-DDA6-4753-91F5-8B695D1534A2}" sibTransId="{366C8F7C-ECEE-442C-9C7B-CA902A7B78D2}"/>
    <dgm:cxn modelId="{77E24421-300A-41C5-B0CB-24042A55C762}" type="presOf" srcId="{9D46D92B-780B-4649-8628-7E24E7C03AAA}" destId="{71765944-A3BE-4AE9-9983-B3F459BAE2FA}" srcOrd="1" destOrd="0" presId="urn:microsoft.com/office/officeart/2005/8/layout/vList4"/>
    <dgm:cxn modelId="{405F9824-A9D6-4719-AC87-E31B706B1D84}" srcId="{2FADCEA8-F9BF-482F-A57C-2ECBC9CAEF01}" destId="{9D46D92B-780B-4649-8628-7E24E7C03AAA}" srcOrd="1" destOrd="0" parTransId="{9E107B76-9C9B-4B51-B70F-8BAD6B2A6354}" sibTransId="{0D59C68A-AC3A-46D0-A622-67EAD7C4C625}"/>
    <dgm:cxn modelId="{3526AF32-2898-4B01-B787-94C08E9DA245}" type="presOf" srcId="{355773E2-47FE-4AE0-83A8-5514FC04B51C}" destId="{1BBC6E14-EFA8-497F-B3BF-19B42A362091}" srcOrd="0" destOrd="1" presId="urn:microsoft.com/office/officeart/2005/8/layout/vList4"/>
    <dgm:cxn modelId="{2E84E942-2F83-49D7-9276-BC727AC082C6}" type="presOf" srcId="{2F3437DA-6700-43A6-B4EE-E691E152D00B}" destId="{5C701AD7-87F3-4AE4-A033-2B360D1FEAEE}" srcOrd="1" destOrd="3" presId="urn:microsoft.com/office/officeart/2005/8/layout/vList4"/>
    <dgm:cxn modelId="{9C4AE264-35A6-4A54-B2C8-A1B4D51D9D64}" srcId="{717DCBB3-CFA3-4C85-9397-CFCBF3CFBE94}" destId="{2F3437DA-6700-43A6-B4EE-E691E152D00B}" srcOrd="2" destOrd="0" parTransId="{FF913151-8E1A-4827-9960-ED3F85BB48A3}" sibTransId="{D8F4787F-CF32-44B0-8894-9239ABB1286E}"/>
    <dgm:cxn modelId="{FFCD0265-D64C-4B22-B575-1FE3341E4AA5}" type="presOf" srcId="{8C42141A-BFAB-496E-8D61-62809A83DAF6}" destId="{71765944-A3BE-4AE9-9983-B3F459BAE2FA}" srcOrd="1" destOrd="2" presId="urn:microsoft.com/office/officeart/2005/8/layout/vList4"/>
    <dgm:cxn modelId="{0D25C947-6368-41DE-9E9C-E16DD8E8DC1B}" type="presOf" srcId="{2F3437DA-6700-43A6-B4EE-E691E152D00B}" destId="{1BBC6E14-EFA8-497F-B3BF-19B42A362091}" srcOrd="0" destOrd="3" presId="urn:microsoft.com/office/officeart/2005/8/layout/vList4"/>
    <dgm:cxn modelId="{F6292548-003B-4C05-8053-D3B23FEC6C0C}" type="presOf" srcId="{2FADCEA8-F9BF-482F-A57C-2ECBC9CAEF01}" destId="{608FB628-9693-4BC3-8248-C70781908623}" srcOrd="0" destOrd="0" presId="urn:microsoft.com/office/officeart/2005/8/layout/vList4"/>
    <dgm:cxn modelId="{8DF5BC6A-BA54-4AF7-B8B5-72DB0D97EA12}" srcId="{2FADCEA8-F9BF-482F-A57C-2ECBC9CAEF01}" destId="{717DCBB3-CFA3-4C85-9397-CFCBF3CFBE94}" srcOrd="0" destOrd="0" parTransId="{198DCBD5-AF91-4E0B-9BA3-4E1AD5360987}" sibTransId="{47AE050B-3FC0-4DAA-9B73-EFA312584A84}"/>
    <dgm:cxn modelId="{258AF353-C24B-4BF8-9844-D252C98963F5}" srcId="{9976B9EE-0AC2-4908-B8D3-57D0301CE37B}" destId="{0F9D76CA-176A-4A19-83EF-C6D1B2B01655}" srcOrd="2" destOrd="0" parTransId="{970EE2AE-ED72-4B6E-A7E2-98784A7ACA71}" sibTransId="{85CE63EB-FE61-4405-A28F-4F5D841E10E5}"/>
    <dgm:cxn modelId="{1EA52175-7E08-42FE-B376-C67C52EF0347}" type="presOf" srcId="{9976B9EE-0AC2-4908-B8D3-57D0301CE37B}" destId="{0FE46D4A-E83D-4F91-9DA7-C475E430346F}" srcOrd="1" destOrd="0" presId="urn:microsoft.com/office/officeart/2005/8/layout/vList4"/>
    <dgm:cxn modelId="{C1547275-F9CF-4E1A-BF45-114D6E83D846}" type="presOf" srcId="{355773E2-47FE-4AE0-83A8-5514FC04B51C}" destId="{5C701AD7-87F3-4AE4-A033-2B360D1FEAEE}" srcOrd="1" destOrd="1" presId="urn:microsoft.com/office/officeart/2005/8/layout/vList4"/>
    <dgm:cxn modelId="{930C385A-95DE-4313-9F50-2AA2A6DED76F}" srcId="{9976B9EE-0AC2-4908-B8D3-57D0301CE37B}" destId="{F7EAE20A-7A0C-4899-92F9-ED428C77215A}" srcOrd="0" destOrd="0" parTransId="{66A81B78-5590-4720-ABD9-1D9A60576BF3}" sibTransId="{DEF70BA1-1DD2-4E3E-8859-C123F3796CA9}"/>
    <dgm:cxn modelId="{BEDC6887-4F1D-4020-87E7-B6E3C1DB64B4}" type="presOf" srcId="{8C42141A-BFAB-496E-8D61-62809A83DAF6}" destId="{3CA0507C-5967-405A-B418-2E02B1862577}" srcOrd="0" destOrd="2" presId="urn:microsoft.com/office/officeart/2005/8/layout/vList4"/>
    <dgm:cxn modelId="{EC7F578F-98AB-4283-81BA-9FA964A51B1E}" type="presOf" srcId="{717DCBB3-CFA3-4C85-9397-CFCBF3CFBE94}" destId="{1BBC6E14-EFA8-497F-B3BF-19B42A362091}" srcOrd="0" destOrd="0" presId="urn:microsoft.com/office/officeart/2005/8/layout/vList4"/>
    <dgm:cxn modelId="{FC39C18F-6858-4419-9D26-C4DFF8827A73}" type="presOf" srcId="{E567ADFB-B353-4CE1-AD6D-74B8CADBB07E}" destId="{72ABBB6E-E0C5-4119-B931-217BBE3C2FF4}" srcOrd="0" destOrd="2" presId="urn:microsoft.com/office/officeart/2005/8/layout/vList4"/>
    <dgm:cxn modelId="{06963092-B8BC-47B7-A885-76CB7EBB4E41}" type="presOf" srcId="{8D5BD130-7FCF-467A-A8FE-1622A6CC828A}" destId="{71765944-A3BE-4AE9-9983-B3F459BAE2FA}" srcOrd="1" destOrd="1" presId="urn:microsoft.com/office/officeart/2005/8/layout/vList4"/>
    <dgm:cxn modelId="{4FB3B892-203A-44C6-A21E-8FBE22197D34}" srcId="{9D46D92B-780B-4649-8628-7E24E7C03AAA}" destId="{8D5BD130-7FCF-467A-A8FE-1622A6CC828A}" srcOrd="0" destOrd="0" parTransId="{AF47ADD2-CD3E-4097-8BA5-B70ACFB6A7BB}" sibTransId="{73C18F13-EB47-4E61-A820-90CFA0DFE6FD}"/>
    <dgm:cxn modelId="{1B656395-419B-4101-9226-C952606FC2DF}" type="presOf" srcId="{0F9D76CA-176A-4A19-83EF-C6D1B2B01655}" destId="{72ABBB6E-E0C5-4119-B931-217BBE3C2FF4}" srcOrd="0" destOrd="3" presId="urn:microsoft.com/office/officeart/2005/8/layout/vList4"/>
    <dgm:cxn modelId="{72AA39A2-799E-461D-A965-9C28670705DF}" type="presOf" srcId="{8D5BD130-7FCF-467A-A8FE-1622A6CC828A}" destId="{3CA0507C-5967-405A-B418-2E02B1862577}" srcOrd="0" destOrd="1" presId="urn:microsoft.com/office/officeart/2005/8/layout/vList4"/>
    <dgm:cxn modelId="{B63F34A3-6FCB-4206-A999-D31F167C31A8}" type="presOf" srcId="{0DCF30F6-127A-4EB2-996B-D9DB49502847}" destId="{5C701AD7-87F3-4AE4-A033-2B360D1FEAEE}" srcOrd="1" destOrd="2" presId="urn:microsoft.com/office/officeart/2005/8/layout/vList4"/>
    <dgm:cxn modelId="{6EB507A5-2E96-4EA4-B9AE-2F1B6508BF8E}" type="presOf" srcId="{E567ADFB-B353-4CE1-AD6D-74B8CADBB07E}" destId="{0FE46D4A-E83D-4F91-9DA7-C475E430346F}" srcOrd="1" destOrd="2" presId="urn:microsoft.com/office/officeart/2005/8/layout/vList4"/>
    <dgm:cxn modelId="{F6E590B2-D5D7-43BC-9851-7F61948DC304}" type="presOf" srcId="{0DCF30F6-127A-4EB2-996B-D9DB49502847}" destId="{1BBC6E14-EFA8-497F-B3BF-19B42A362091}" srcOrd="0" destOrd="2" presId="urn:microsoft.com/office/officeart/2005/8/layout/vList4"/>
    <dgm:cxn modelId="{B19465BC-A4FD-458A-95DC-DC73E07C7569}" type="presOf" srcId="{F7EAE20A-7A0C-4899-92F9-ED428C77215A}" destId="{72ABBB6E-E0C5-4119-B931-217BBE3C2FF4}" srcOrd="0" destOrd="1" presId="urn:microsoft.com/office/officeart/2005/8/layout/vList4"/>
    <dgm:cxn modelId="{024745C5-F94C-487E-8877-F2CE6615E524}" srcId="{9976B9EE-0AC2-4908-B8D3-57D0301CE37B}" destId="{E567ADFB-B353-4CE1-AD6D-74B8CADBB07E}" srcOrd="1" destOrd="0" parTransId="{121975E6-C059-4852-B469-51F695F37B8F}" sibTransId="{256FAFBD-6B9A-4338-B772-B096F19DDBD8}"/>
    <dgm:cxn modelId="{4815B9C9-D892-4941-9D5D-106EF72ED0FA}" type="presOf" srcId="{0F9D76CA-176A-4A19-83EF-C6D1B2B01655}" destId="{0FE46D4A-E83D-4F91-9DA7-C475E430346F}" srcOrd="1" destOrd="3" presId="urn:microsoft.com/office/officeart/2005/8/layout/vList4"/>
    <dgm:cxn modelId="{693079CC-F1EE-40EC-BF80-35513FCD94D8}" type="presOf" srcId="{F7EAE20A-7A0C-4899-92F9-ED428C77215A}" destId="{0FE46D4A-E83D-4F91-9DA7-C475E430346F}" srcOrd="1" destOrd="1" presId="urn:microsoft.com/office/officeart/2005/8/layout/vList4"/>
    <dgm:cxn modelId="{283639E3-4B9E-428D-BA87-BF875C8A797A}" srcId="{717DCBB3-CFA3-4C85-9397-CFCBF3CFBE94}" destId="{0DCF30F6-127A-4EB2-996B-D9DB49502847}" srcOrd="1" destOrd="0" parTransId="{14BC66C0-0CF7-4F5F-9629-68A8E7EA7FD7}" sibTransId="{CE2542CB-042E-4880-83FF-527CF26C76EF}"/>
    <dgm:cxn modelId="{AF48A8E5-3A11-4F26-B879-32B6FBA208AB}" type="presOf" srcId="{9D46D92B-780B-4649-8628-7E24E7C03AAA}" destId="{3CA0507C-5967-405A-B418-2E02B1862577}" srcOrd="0" destOrd="0" presId="urn:microsoft.com/office/officeart/2005/8/layout/vList4"/>
    <dgm:cxn modelId="{E2D93BF7-939C-4611-8AF5-016D8CE24D4C}" type="presOf" srcId="{9976B9EE-0AC2-4908-B8D3-57D0301CE37B}" destId="{72ABBB6E-E0C5-4119-B931-217BBE3C2FF4}" srcOrd="0" destOrd="0" presId="urn:microsoft.com/office/officeart/2005/8/layout/vList4"/>
    <dgm:cxn modelId="{1CB97CF8-F354-445A-A24F-26997CBD9204}" srcId="{2FADCEA8-F9BF-482F-A57C-2ECBC9CAEF01}" destId="{9976B9EE-0AC2-4908-B8D3-57D0301CE37B}" srcOrd="2" destOrd="0" parTransId="{281AA8D5-E184-4A03-9A67-A73D420AF825}" sibTransId="{A306EE57-4756-47A4-85F9-FA33E675F109}"/>
    <dgm:cxn modelId="{E3C0B26A-B9DE-4BAC-B0D4-F6C5D53D4526}" type="presParOf" srcId="{608FB628-9693-4BC3-8248-C70781908623}" destId="{2412C733-0687-410A-BE5A-76D84D138896}" srcOrd="0" destOrd="0" presId="urn:microsoft.com/office/officeart/2005/8/layout/vList4"/>
    <dgm:cxn modelId="{7162161D-C2A2-4514-9753-A3D610149038}" type="presParOf" srcId="{2412C733-0687-410A-BE5A-76D84D138896}" destId="{1BBC6E14-EFA8-497F-B3BF-19B42A362091}" srcOrd="0" destOrd="0" presId="urn:microsoft.com/office/officeart/2005/8/layout/vList4"/>
    <dgm:cxn modelId="{3D82E7E3-31DB-4649-9609-DF6FC8386AE7}" type="presParOf" srcId="{2412C733-0687-410A-BE5A-76D84D138896}" destId="{BC8C462C-F8E8-465D-98B6-F4421D4CE1C1}" srcOrd="1" destOrd="0" presId="urn:microsoft.com/office/officeart/2005/8/layout/vList4"/>
    <dgm:cxn modelId="{3C480D9B-5AA8-44F4-B9D1-B1433C5BCC31}" type="presParOf" srcId="{2412C733-0687-410A-BE5A-76D84D138896}" destId="{5C701AD7-87F3-4AE4-A033-2B360D1FEAEE}" srcOrd="2" destOrd="0" presId="urn:microsoft.com/office/officeart/2005/8/layout/vList4"/>
    <dgm:cxn modelId="{B03F42EC-4269-497F-B1AB-C63B36B42200}" type="presParOf" srcId="{608FB628-9693-4BC3-8248-C70781908623}" destId="{0D6BBB4E-4692-40A3-8338-5D19CBE31777}" srcOrd="1" destOrd="0" presId="urn:microsoft.com/office/officeart/2005/8/layout/vList4"/>
    <dgm:cxn modelId="{5E87F5F2-643D-40A3-BF69-9E6EC305EB41}" type="presParOf" srcId="{608FB628-9693-4BC3-8248-C70781908623}" destId="{4D6F630C-8A2C-4DD0-BA5D-274AA1749EFD}" srcOrd="2" destOrd="0" presId="urn:microsoft.com/office/officeart/2005/8/layout/vList4"/>
    <dgm:cxn modelId="{3295D81E-6CDC-4263-A2A8-2CE3936D9A52}" type="presParOf" srcId="{4D6F630C-8A2C-4DD0-BA5D-274AA1749EFD}" destId="{3CA0507C-5967-405A-B418-2E02B1862577}" srcOrd="0" destOrd="0" presId="urn:microsoft.com/office/officeart/2005/8/layout/vList4"/>
    <dgm:cxn modelId="{D2366B67-E443-4B55-85C6-A19441A0825C}" type="presParOf" srcId="{4D6F630C-8A2C-4DD0-BA5D-274AA1749EFD}" destId="{142741C2-1E20-4E04-857F-114AEDBC5EFD}" srcOrd="1" destOrd="0" presId="urn:microsoft.com/office/officeart/2005/8/layout/vList4"/>
    <dgm:cxn modelId="{362CD51F-F076-42EE-A977-240C2286A9F8}" type="presParOf" srcId="{4D6F630C-8A2C-4DD0-BA5D-274AA1749EFD}" destId="{71765944-A3BE-4AE9-9983-B3F459BAE2FA}" srcOrd="2" destOrd="0" presId="urn:microsoft.com/office/officeart/2005/8/layout/vList4"/>
    <dgm:cxn modelId="{B5469855-B1FC-4FE0-8402-D731C892A20D}" type="presParOf" srcId="{608FB628-9693-4BC3-8248-C70781908623}" destId="{8E6CCF3A-10E0-4713-BA21-6EB4089BA703}" srcOrd="3" destOrd="0" presId="urn:microsoft.com/office/officeart/2005/8/layout/vList4"/>
    <dgm:cxn modelId="{D3E8938A-BB3C-49E4-B4EC-9FD07691F383}" type="presParOf" srcId="{608FB628-9693-4BC3-8248-C70781908623}" destId="{E0EFC350-1835-439C-A344-3D12CA1238E1}" srcOrd="4" destOrd="0" presId="urn:microsoft.com/office/officeart/2005/8/layout/vList4"/>
    <dgm:cxn modelId="{FE167F2B-103A-43D1-B608-F2AF1541BAFD}" type="presParOf" srcId="{E0EFC350-1835-439C-A344-3D12CA1238E1}" destId="{72ABBB6E-E0C5-4119-B931-217BBE3C2FF4}" srcOrd="0" destOrd="0" presId="urn:microsoft.com/office/officeart/2005/8/layout/vList4"/>
    <dgm:cxn modelId="{CA0C656C-FFED-4ACC-B57A-6BB621741F02}" type="presParOf" srcId="{E0EFC350-1835-439C-A344-3D12CA1238E1}" destId="{2D81778C-FB9C-4901-8AFB-D2D58614E963}" srcOrd="1" destOrd="0" presId="urn:microsoft.com/office/officeart/2005/8/layout/vList4"/>
    <dgm:cxn modelId="{4B4F603B-1239-48A9-BD10-EE1FD6E69409}" type="presParOf" srcId="{E0EFC350-1835-439C-A344-3D12CA1238E1}" destId="{0FE46D4A-E83D-4F91-9DA7-C475E430346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DC65C5-AF6E-42A0-8289-2598E2E124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8A87074-1631-4D96-8C6E-3D8D02011F6E}">
      <dgm:prSet phldrT="[텍스트]"/>
      <dgm:spPr/>
      <dgm:t>
        <a:bodyPr/>
        <a:lstStyle/>
        <a:p>
          <a:pPr latinLnBrk="1"/>
          <a:r>
            <a:rPr lang="ko-KR" altLang="en-US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전처리</a:t>
          </a:r>
          <a:r>
            <a:rPr lang="en-US" altLang="ko-KR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(preprocessing)</a:t>
          </a:r>
          <a:endParaRPr lang="ko-KR" altLang="en-US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gm:t>
    </dgm:pt>
    <dgm:pt modelId="{460B1B8A-C768-44A4-8414-2A2E4CB1528A}" type="parTrans" cxnId="{F61716CE-4970-429E-AD53-486313E673B4}">
      <dgm:prSet/>
      <dgm:spPr/>
      <dgm:t>
        <a:bodyPr/>
        <a:lstStyle/>
        <a:p>
          <a:pPr latinLnBrk="1"/>
          <a:endParaRPr lang="ko-KR" altLang="en-US"/>
        </a:p>
      </dgm:t>
    </dgm:pt>
    <dgm:pt modelId="{D166D8BB-DD8B-440D-B00A-FCA107EB78D0}" type="sibTrans" cxnId="{F61716CE-4970-429E-AD53-486313E673B4}">
      <dgm:prSet/>
      <dgm:spPr/>
      <dgm:t>
        <a:bodyPr/>
        <a:lstStyle/>
        <a:p>
          <a:pPr latinLnBrk="1"/>
          <a:endParaRPr lang="ko-KR" altLang="en-US"/>
        </a:p>
      </dgm:t>
    </dgm:pt>
    <dgm:pt modelId="{265ABA43-EFBD-4ED1-A016-B3C8FD7E4316}">
      <dgm:prSet phldrT="[텍스트]"/>
      <dgm:spPr/>
      <dgm:t>
        <a:bodyPr/>
        <a:lstStyle/>
        <a:p>
          <a:pPr latinLnBrk="1"/>
          <a:r>
            <a:rPr lang="ko-KR" altLang="en-US" dirty="0"/>
            <a:t>속성</a:t>
          </a:r>
          <a:r>
            <a:rPr lang="en-US" altLang="ko-KR" dirty="0"/>
            <a:t> </a:t>
          </a:r>
          <a:r>
            <a:rPr lang="ko-KR" altLang="en-US" dirty="0"/>
            <a:t>추출 </a:t>
          </a:r>
          <a:r>
            <a:rPr lang="en-US" altLang="ko-KR" dirty="0"/>
            <a:t>(feature extraction)</a:t>
          </a:r>
          <a:endParaRPr lang="ko-KR" altLang="en-US" dirty="0"/>
        </a:p>
      </dgm:t>
    </dgm:pt>
    <dgm:pt modelId="{139234E1-8D8E-4A81-A11E-BDE474625299}" type="parTrans" cxnId="{0C352DC1-3161-4D29-9E54-B424DFED37A8}">
      <dgm:prSet/>
      <dgm:spPr/>
      <dgm:t>
        <a:bodyPr/>
        <a:lstStyle/>
        <a:p>
          <a:pPr latinLnBrk="1"/>
          <a:endParaRPr lang="ko-KR" altLang="en-US"/>
        </a:p>
      </dgm:t>
    </dgm:pt>
    <dgm:pt modelId="{2C065C97-5BB9-4CF2-8492-0128A88848DD}" type="sibTrans" cxnId="{0C352DC1-3161-4D29-9E54-B424DFED37A8}">
      <dgm:prSet/>
      <dgm:spPr/>
      <dgm:t>
        <a:bodyPr/>
        <a:lstStyle/>
        <a:p>
          <a:pPr latinLnBrk="1"/>
          <a:endParaRPr lang="ko-KR" altLang="en-US"/>
        </a:p>
      </dgm:t>
    </dgm:pt>
    <dgm:pt modelId="{0B791351-61D9-4BD2-A1ED-EB23628284F7}">
      <dgm:prSet phldrT="[텍스트]"/>
      <dgm:spPr/>
      <dgm:t>
        <a:bodyPr/>
        <a:lstStyle/>
        <a:p>
          <a:pPr latinLnBrk="1"/>
          <a:r>
            <a:rPr lang="ko-KR" altLang="en-US" dirty="0"/>
            <a:t>분류</a:t>
          </a:r>
          <a:r>
            <a:rPr lang="en-US" altLang="ko-KR" dirty="0"/>
            <a:t>(classification)</a:t>
          </a:r>
          <a:endParaRPr lang="ko-KR" altLang="en-US" dirty="0"/>
        </a:p>
      </dgm:t>
    </dgm:pt>
    <dgm:pt modelId="{88730EDF-DBD1-4224-9383-A0A0BD88DA21}" type="parTrans" cxnId="{FCA8A105-557B-42CC-9A55-A6B425A61F5C}">
      <dgm:prSet/>
      <dgm:spPr/>
      <dgm:t>
        <a:bodyPr/>
        <a:lstStyle/>
        <a:p>
          <a:pPr latinLnBrk="1"/>
          <a:endParaRPr lang="ko-KR" altLang="en-US"/>
        </a:p>
      </dgm:t>
    </dgm:pt>
    <dgm:pt modelId="{D6132ECF-8ED5-4AF7-94FD-72205D308F58}" type="sibTrans" cxnId="{FCA8A105-557B-42CC-9A55-A6B425A61F5C}">
      <dgm:prSet/>
      <dgm:spPr/>
      <dgm:t>
        <a:bodyPr/>
        <a:lstStyle/>
        <a:p>
          <a:pPr latinLnBrk="1"/>
          <a:endParaRPr lang="ko-KR" altLang="en-US"/>
        </a:p>
      </dgm:t>
    </dgm:pt>
    <dgm:pt modelId="{0F2E7203-EFBA-47BD-A894-B4D7DB424375}" type="pres">
      <dgm:prSet presAssocID="{5FDC65C5-AF6E-42A0-8289-2598E2E12440}" presName="Name0" presStyleCnt="0">
        <dgm:presLayoutVars>
          <dgm:dir/>
          <dgm:resizeHandles val="exact"/>
        </dgm:presLayoutVars>
      </dgm:prSet>
      <dgm:spPr/>
    </dgm:pt>
    <dgm:pt modelId="{B3E81C19-AE19-4DA0-ACF1-1DD523E6A929}" type="pres">
      <dgm:prSet presAssocID="{D8A87074-1631-4D96-8C6E-3D8D02011F6E}" presName="node" presStyleLbl="node1" presStyleIdx="0" presStyleCnt="3">
        <dgm:presLayoutVars>
          <dgm:bulletEnabled val="1"/>
        </dgm:presLayoutVars>
      </dgm:prSet>
      <dgm:spPr/>
    </dgm:pt>
    <dgm:pt modelId="{C41F7E44-CB8E-4E09-AC22-31293EC4FEB6}" type="pres">
      <dgm:prSet presAssocID="{D166D8BB-DD8B-440D-B00A-FCA107EB78D0}" presName="sibTrans" presStyleLbl="sibTrans2D1" presStyleIdx="0" presStyleCnt="2"/>
      <dgm:spPr/>
    </dgm:pt>
    <dgm:pt modelId="{5B396482-B017-4537-BF3E-1B8E62E3A9A8}" type="pres">
      <dgm:prSet presAssocID="{D166D8BB-DD8B-440D-B00A-FCA107EB78D0}" presName="connectorText" presStyleLbl="sibTrans2D1" presStyleIdx="0" presStyleCnt="2"/>
      <dgm:spPr/>
    </dgm:pt>
    <dgm:pt modelId="{28BFBE65-D913-4411-AD22-F527B0E175BA}" type="pres">
      <dgm:prSet presAssocID="{265ABA43-EFBD-4ED1-A016-B3C8FD7E4316}" presName="node" presStyleLbl="node1" presStyleIdx="1" presStyleCnt="3">
        <dgm:presLayoutVars>
          <dgm:bulletEnabled val="1"/>
        </dgm:presLayoutVars>
      </dgm:prSet>
      <dgm:spPr/>
    </dgm:pt>
    <dgm:pt modelId="{85EFE916-84B2-4062-A74C-E97A8B01E9A7}" type="pres">
      <dgm:prSet presAssocID="{2C065C97-5BB9-4CF2-8492-0128A88848DD}" presName="sibTrans" presStyleLbl="sibTrans2D1" presStyleIdx="1" presStyleCnt="2"/>
      <dgm:spPr/>
    </dgm:pt>
    <dgm:pt modelId="{CBD293C4-E6D9-46DC-B4FF-8283129681A7}" type="pres">
      <dgm:prSet presAssocID="{2C065C97-5BB9-4CF2-8492-0128A88848DD}" presName="connectorText" presStyleLbl="sibTrans2D1" presStyleIdx="1" presStyleCnt="2"/>
      <dgm:spPr/>
    </dgm:pt>
    <dgm:pt modelId="{8B5AC34F-EF2E-4D2A-AE6F-3E2539CA9558}" type="pres">
      <dgm:prSet presAssocID="{0B791351-61D9-4BD2-A1ED-EB23628284F7}" presName="node" presStyleLbl="node1" presStyleIdx="2" presStyleCnt="3">
        <dgm:presLayoutVars>
          <dgm:bulletEnabled val="1"/>
        </dgm:presLayoutVars>
      </dgm:prSet>
      <dgm:spPr/>
    </dgm:pt>
  </dgm:ptLst>
  <dgm:cxnLst>
    <dgm:cxn modelId="{FCA8A105-557B-42CC-9A55-A6B425A61F5C}" srcId="{5FDC65C5-AF6E-42A0-8289-2598E2E12440}" destId="{0B791351-61D9-4BD2-A1ED-EB23628284F7}" srcOrd="2" destOrd="0" parTransId="{88730EDF-DBD1-4224-9383-A0A0BD88DA21}" sibTransId="{D6132ECF-8ED5-4AF7-94FD-72205D308F58}"/>
    <dgm:cxn modelId="{CEF26112-8A90-4A89-88BA-8BC304A281D8}" type="presOf" srcId="{2C065C97-5BB9-4CF2-8492-0128A88848DD}" destId="{85EFE916-84B2-4062-A74C-E97A8B01E9A7}" srcOrd="0" destOrd="0" presId="urn:microsoft.com/office/officeart/2005/8/layout/process1"/>
    <dgm:cxn modelId="{57716D36-0684-46F4-AE12-39C2E3390938}" type="presOf" srcId="{2C065C97-5BB9-4CF2-8492-0128A88848DD}" destId="{CBD293C4-E6D9-46DC-B4FF-8283129681A7}" srcOrd="1" destOrd="0" presId="urn:microsoft.com/office/officeart/2005/8/layout/process1"/>
    <dgm:cxn modelId="{678ABF53-A010-4FC0-AA77-671104F1E300}" type="presOf" srcId="{5FDC65C5-AF6E-42A0-8289-2598E2E12440}" destId="{0F2E7203-EFBA-47BD-A894-B4D7DB424375}" srcOrd="0" destOrd="0" presId="urn:microsoft.com/office/officeart/2005/8/layout/process1"/>
    <dgm:cxn modelId="{B6C33788-B510-49EF-B8AD-CCCD39AC9838}" type="presOf" srcId="{D8A87074-1631-4D96-8C6E-3D8D02011F6E}" destId="{B3E81C19-AE19-4DA0-ACF1-1DD523E6A929}" srcOrd="0" destOrd="0" presId="urn:microsoft.com/office/officeart/2005/8/layout/process1"/>
    <dgm:cxn modelId="{0B2110A2-62FB-4E0D-A653-A5D3AE4A6415}" type="presOf" srcId="{265ABA43-EFBD-4ED1-A016-B3C8FD7E4316}" destId="{28BFBE65-D913-4411-AD22-F527B0E175BA}" srcOrd="0" destOrd="0" presId="urn:microsoft.com/office/officeart/2005/8/layout/process1"/>
    <dgm:cxn modelId="{03FC9BB8-D6A1-45C7-9EB2-4F542FE4463E}" type="presOf" srcId="{D166D8BB-DD8B-440D-B00A-FCA107EB78D0}" destId="{C41F7E44-CB8E-4E09-AC22-31293EC4FEB6}" srcOrd="0" destOrd="0" presId="urn:microsoft.com/office/officeart/2005/8/layout/process1"/>
    <dgm:cxn modelId="{02F293BC-511C-418F-BE90-994FF6AB0DC3}" type="presOf" srcId="{D166D8BB-DD8B-440D-B00A-FCA107EB78D0}" destId="{5B396482-B017-4537-BF3E-1B8E62E3A9A8}" srcOrd="1" destOrd="0" presId="urn:microsoft.com/office/officeart/2005/8/layout/process1"/>
    <dgm:cxn modelId="{0C352DC1-3161-4D29-9E54-B424DFED37A8}" srcId="{5FDC65C5-AF6E-42A0-8289-2598E2E12440}" destId="{265ABA43-EFBD-4ED1-A016-B3C8FD7E4316}" srcOrd="1" destOrd="0" parTransId="{139234E1-8D8E-4A81-A11E-BDE474625299}" sibTransId="{2C065C97-5BB9-4CF2-8492-0128A88848DD}"/>
    <dgm:cxn modelId="{F61716CE-4970-429E-AD53-486313E673B4}" srcId="{5FDC65C5-AF6E-42A0-8289-2598E2E12440}" destId="{D8A87074-1631-4D96-8C6E-3D8D02011F6E}" srcOrd="0" destOrd="0" parTransId="{460B1B8A-C768-44A4-8414-2A2E4CB1528A}" sibTransId="{D166D8BB-DD8B-440D-B00A-FCA107EB78D0}"/>
    <dgm:cxn modelId="{097CCFF9-B603-41F1-B308-A7219E7DA18C}" type="presOf" srcId="{0B791351-61D9-4BD2-A1ED-EB23628284F7}" destId="{8B5AC34F-EF2E-4D2A-AE6F-3E2539CA9558}" srcOrd="0" destOrd="0" presId="urn:microsoft.com/office/officeart/2005/8/layout/process1"/>
    <dgm:cxn modelId="{6D6DC7E8-588D-48BB-B8E1-59EACE62B2F4}" type="presParOf" srcId="{0F2E7203-EFBA-47BD-A894-B4D7DB424375}" destId="{B3E81C19-AE19-4DA0-ACF1-1DD523E6A929}" srcOrd="0" destOrd="0" presId="urn:microsoft.com/office/officeart/2005/8/layout/process1"/>
    <dgm:cxn modelId="{E9F09F2E-18CC-4678-9E73-E14F6CC2B72D}" type="presParOf" srcId="{0F2E7203-EFBA-47BD-A894-B4D7DB424375}" destId="{C41F7E44-CB8E-4E09-AC22-31293EC4FEB6}" srcOrd="1" destOrd="0" presId="urn:microsoft.com/office/officeart/2005/8/layout/process1"/>
    <dgm:cxn modelId="{FD6EC6F7-3DC3-41C2-A70A-04F4646C5228}" type="presParOf" srcId="{C41F7E44-CB8E-4E09-AC22-31293EC4FEB6}" destId="{5B396482-B017-4537-BF3E-1B8E62E3A9A8}" srcOrd="0" destOrd="0" presId="urn:microsoft.com/office/officeart/2005/8/layout/process1"/>
    <dgm:cxn modelId="{AADD7179-7425-4C63-A633-EF962CF75165}" type="presParOf" srcId="{0F2E7203-EFBA-47BD-A894-B4D7DB424375}" destId="{28BFBE65-D913-4411-AD22-F527B0E175BA}" srcOrd="2" destOrd="0" presId="urn:microsoft.com/office/officeart/2005/8/layout/process1"/>
    <dgm:cxn modelId="{FBD8811C-721F-4B8B-834F-25379BF2BAE2}" type="presParOf" srcId="{0F2E7203-EFBA-47BD-A894-B4D7DB424375}" destId="{85EFE916-84B2-4062-A74C-E97A8B01E9A7}" srcOrd="3" destOrd="0" presId="urn:microsoft.com/office/officeart/2005/8/layout/process1"/>
    <dgm:cxn modelId="{5F651235-4BAC-4E76-8619-518BBE840629}" type="presParOf" srcId="{85EFE916-84B2-4062-A74C-E97A8B01E9A7}" destId="{CBD293C4-E6D9-46DC-B4FF-8283129681A7}" srcOrd="0" destOrd="0" presId="urn:microsoft.com/office/officeart/2005/8/layout/process1"/>
    <dgm:cxn modelId="{56A10D26-FB40-4E99-B337-A5C858A76FA1}" type="presParOf" srcId="{0F2E7203-EFBA-47BD-A894-B4D7DB424375}" destId="{8B5AC34F-EF2E-4D2A-AE6F-3E2539CA95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C6E14-EFA8-497F-B3BF-19B42A362091}">
      <dsp:nvSpPr>
        <dsp:cNvPr id="0" name=""/>
        <dsp:cNvSpPr/>
      </dsp:nvSpPr>
      <dsp:spPr>
        <a:xfrm>
          <a:off x="0" y="0"/>
          <a:ext cx="7331844" cy="12438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이미지 인식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사진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행동</a:t>
          </a:r>
          <a:r>
            <a:rPr lang="en-US" altLang="ko-KR" sz="1400" kern="1200" dirty="0"/>
            <a:t>(</a:t>
          </a:r>
          <a:r>
            <a:rPr lang="ko-KR" altLang="en-US" sz="1400" kern="1200" dirty="0" err="1"/>
            <a:t>제스쳐</a:t>
          </a:r>
          <a:r>
            <a:rPr lang="en-US" altLang="ko-KR" sz="1400" kern="1200" dirty="0"/>
            <a:t>)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움직임</a:t>
          </a:r>
        </a:p>
      </dsp:txBody>
      <dsp:txXfrm>
        <a:off x="1590756" y="0"/>
        <a:ext cx="5741087" cy="1243879"/>
      </dsp:txXfrm>
    </dsp:sp>
    <dsp:sp modelId="{BC8C462C-F8E8-465D-98B6-F4421D4CE1C1}">
      <dsp:nvSpPr>
        <dsp:cNvPr id="0" name=""/>
        <dsp:cNvSpPr/>
      </dsp:nvSpPr>
      <dsp:spPr>
        <a:xfrm>
          <a:off x="124387" y="124387"/>
          <a:ext cx="1466368" cy="99510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CA0507C-5967-405A-B418-2E02B1862577}">
      <dsp:nvSpPr>
        <dsp:cNvPr id="0" name=""/>
        <dsp:cNvSpPr/>
      </dsp:nvSpPr>
      <dsp:spPr>
        <a:xfrm>
          <a:off x="0" y="1368267"/>
          <a:ext cx="7331844" cy="12438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621517"/>
                <a:satOff val="10852"/>
                <a:lumOff val="-11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621517"/>
                <a:satOff val="10852"/>
                <a:lumOff val="-11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621517"/>
                <a:satOff val="10852"/>
                <a:lumOff val="-11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음성인식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목소리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주변소음</a:t>
          </a:r>
          <a:r>
            <a:rPr lang="en-US" altLang="ko-KR" sz="1400" kern="1200" dirty="0"/>
            <a:t>(background noise)</a:t>
          </a:r>
          <a:endParaRPr lang="ko-KR" altLang="en-US" sz="1400" kern="1200" dirty="0"/>
        </a:p>
      </dsp:txBody>
      <dsp:txXfrm>
        <a:off x="1590756" y="1368267"/>
        <a:ext cx="5741087" cy="1243879"/>
      </dsp:txXfrm>
    </dsp:sp>
    <dsp:sp modelId="{142741C2-1E20-4E04-857F-114AEDBC5EFD}">
      <dsp:nvSpPr>
        <dsp:cNvPr id="0" name=""/>
        <dsp:cNvSpPr/>
      </dsp:nvSpPr>
      <dsp:spPr>
        <a:xfrm>
          <a:off x="124387" y="1492655"/>
          <a:ext cx="1466368" cy="99510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10000" r="-10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2ABBB6E-E0C5-4119-B931-217BBE3C2FF4}">
      <dsp:nvSpPr>
        <dsp:cNvPr id="0" name=""/>
        <dsp:cNvSpPr/>
      </dsp:nvSpPr>
      <dsp:spPr>
        <a:xfrm>
          <a:off x="0" y="2736535"/>
          <a:ext cx="7331844" cy="12438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3243034"/>
                <a:satOff val="21703"/>
                <a:lumOff val="-23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243034"/>
                <a:satOff val="21703"/>
                <a:lumOff val="-23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243034"/>
                <a:satOff val="21703"/>
                <a:lumOff val="-23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생체인식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얼굴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홍채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지문</a:t>
          </a:r>
        </a:p>
      </dsp:txBody>
      <dsp:txXfrm>
        <a:off x="1590756" y="2736535"/>
        <a:ext cx="5741087" cy="1243879"/>
      </dsp:txXfrm>
    </dsp:sp>
    <dsp:sp modelId="{2D81778C-FB9C-4901-8AFB-D2D58614E963}">
      <dsp:nvSpPr>
        <dsp:cNvPr id="0" name=""/>
        <dsp:cNvSpPr/>
      </dsp:nvSpPr>
      <dsp:spPr>
        <a:xfrm>
          <a:off x="124387" y="2860923"/>
          <a:ext cx="1466368" cy="99510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81C19-AE19-4DA0-ACF1-1DD523E6A929}">
      <dsp:nvSpPr>
        <dsp:cNvPr id="0" name=""/>
        <dsp:cNvSpPr/>
      </dsp:nvSpPr>
      <dsp:spPr>
        <a:xfrm>
          <a:off x="4494" y="1627932"/>
          <a:ext cx="1343364" cy="8060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나눔스퀘어라운드 ExtraBold" panose="020B0600000101010101" charset="-127"/>
              <a:ea typeface="나눔스퀘어라운드 ExtraBold" panose="020B0600000101010101" charset="-127"/>
            </a:rPr>
            <a:t>전처리</a:t>
          </a:r>
          <a:r>
            <a:rPr lang="en-US" altLang="ko-KR" sz="1200" kern="1200" dirty="0">
              <a:latin typeface="나눔스퀘어라운드 ExtraBold" panose="020B0600000101010101" charset="-127"/>
              <a:ea typeface="나눔스퀘어라운드 ExtraBold" panose="020B0600000101010101" charset="-127"/>
            </a:rPr>
            <a:t>(preprocessing)</a:t>
          </a:r>
          <a:endParaRPr lang="ko-KR" altLang="en-US" sz="1200" kern="1200" dirty="0">
            <a:latin typeface="나눔스퀘어라운드 ExtraBold" panose="020B0600000101010101" charset="-127"/>
            <a:ea typeface="나눔스퀘어라운드 ExtraBold" panose="020B0600000101010101" charset="-127"/>
          </a:endParaRPr>
        </a:p>
      </dsp:txBody>
      <dsp:txXfrm>
        <a:off x="28101" y="1651539"/>
        <a:ext cx="1296150" cy="758804"/>
      </dsp:txXfrm>
    </dsp:sp>
    <dsp:sp modelId="{C41F7E44-CB8E-4E09-AC22-31293EC4FEB6}">
      <dsp:nvSpPr>
        <dsp:cNvPr id="0" name=""/>
        <dsp:cNvSpPr/>
      </dsp:nvSpPr>
      <dsp:spPr>
        <a:xfrm>
          <a:off x="1482195" y="1864364"/>
          <a:ext cx="284793" cy="333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1482195" y="1930995"/>
        <a:ext cx="199355" cy="199892"/>
      </dsp:txXfrm>
    </dsp:sp>
    <dsp:sp modelId="{28BFBE65-D913-4411-AD22-F527B0E175BA}">
      <dsp:nvSpPr>
        <dsp:cNvPr id="0" name=""/>
        <dsp:cNvSpPr/>
      </dsp:nvSpPr>
      <dsp:spPr>
        <a:xfrm>
          <a:off x="1885205" y="1627932"/>
          <a:ext cx="1343364" cy="8060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속성</a:t>
          </a:r>
          <a:r>
            <a:rPr lang="en-US" altLang="ko-KR" sz="1200" kern="1200" dirty="0"/>
            <a:t> </a:t>
          </a:r>
          <a:r>
            <a:rPr lang="ko-KR" altLang="en-US" sz="1200" kern="1200" dirty="0"/>
            <a:t>추출 </a:t>
          </a:r>
          <a:r>
            <a:rPr lang="en-US" altLang="ko-KR" sz="1200" kern="1200" dirty="0"/>
            <a:t>(feature extraction)</a:t>
          </a:r>
          <a:endParaRPr lang="ko-KR" altLang="en-US" sz="1200" kern="1200" dirty="0"/>
        </a:p>
      </dsp:txBody>
      <dsp:txXfrm>
        <a:off x="1908812" y="1651539"/>
        <a:ext cx="1296150" cy="758804"/>
      </dsp:txXfrm>
    </dsp:sp>
    <dsp:sp modelId="{85EFE916-84B2-4062-A74C-E97A8B01E9A7}">
      <dsp:nvSpPr>
        <dsp:cNvPr id="0" name=""/>
        <dsp:cNvSpPr/>
      </dsp:nvSpPr>
      <dsp:spPr>
        <a:xfrm>
          <a:off x="3362906" y="1864364"/>
          <a:ext cx="284793" cy="333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3362906" y="1930995"/>
        <a:ext cx="199355" cy="199892"/>
      </dsp:txXfrm>
    </dsp:sp>
    <dsp:sp modelId="{8B5AC34F-EF2E-4D2A-AE6F-3E2539CA9558}">
      <dsp:nvSpPr>
        <dsp:cNvPr id="0" name=""/>
        <dsp:cNvSpPr/>
      </dsp:nvSpPr>
      <dsp:spPr>
        <a:xfrm>
          <a:off x="3765915" y="1627932"/>
          <a:ext cx="1343364" cy="8060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분류</a:t>
          </a:r>
          <a:r>
            <a:rPr lang="en-US" altLang="ko-KR" sz="1200" kern="1200" dirty="0"/>
            <a:t>(classification)</a:t>
          </a:r>
          <a:endParaRPr lang="ko-KR" altLang="en-US" sz="1200" kern="1200" dirty="0"/>
        </a:p>
      </dsp:txBody>
      <dsp:txXfrm>
        <a:off x="3789522" y="1651539"/>
        <a:ext cx="1296150" cy="758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1BF5322-06A0-480F-929B-6D1201151A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DF4031-D1D7-4013-B9B7-F81F2E40A7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3025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0E9D0-FFEC-4ABA-AA27-2B3E86B4D4C4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3FA064-1B7A-4170-8FB9-150CA99150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B0B4D8-1BDD-44C5-8232-52C0B31D36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3025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01BA3-5D42-4947-B331-54D318F1D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73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1-08T02:34:27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11228 13960 0</inkml:trace>
  <inkml:trace contextRef="#ctx0" brushRef="#br0" timeOffset="692.96">12445 15036 0,'0'0'0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A6998-AB4A-4195-8A4C-888D95BFBB02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0013" y="1143000"/>
            <a:ext cx="4116387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4813" cy="35988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3025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562A9-8E0D-421D-823D-12129F8E43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5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이미지 인식</a:t>
            </a:r>
            <a:r>
              <a:rPr lang="en-US" altLang="ko-KR" dirty="0"/>
              <a:t>: </a:t>
            </a:r>
            <a:r>
              <a:rPr lang="ko-KR" altLang="en-US" dirty="0"/>
              <a:t>자율주행 자동차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음성 인식</a:t>
            </a:r>
            <a:r>
              <a:rPr lang="en-US" altLang="ko-KR" dirty="0"/>
              <a:t>: IoT(</a:t>
            </a:r>
            <a:r>
              <a:rPr lang="ko-KR" altLang="en-US" dirty="0" err="1"/>
              <a:t>빅스비</a:t>
            </a:r>
            <a:r>
              <a:rPr lang="en-US" altLang="ko-KR" dirty="0"/>
              <a:t>, </a:t>
            </a:r>
            <a:r>
              <a:rPr lang="ko-KR" altLang="en-US" dirty="0"/>
              <a:t>시리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/>
              <a:t>, </a:t>
            </a:r>
            <a:r>
              <a:rPr lang="ko-KR" altLang="en-US" dirty="0"/>
              <a:t>헤이 구글 등</a:t>
            </a:r>
            <a:r>
              <a:rPr lang="en-US" altLang="ko-KR" dirty="0"/>
              <a:t>…)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생체 인식</a:t>
            </a:r>
            <a:r>
              <a:rPr lang="en-US" altLang="ko-KR" dirty="0"/>
              <a:t>: </a:t>
            </a:r>
            <a:r>
              <a:rPr lang="ko-KR" altLang="en-US" dirty="0"/>
              <a:t>휴대폰 잠금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14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7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67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0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컴퓨터 비전의 핵심 기술은</a:t>
            </a:r>
            <a:r>
              <a:rPr lang="en-US" altLang="ko-KR" dirty="0"/>
              <a:t>? </a:t>
            </a:r>
            <a:r>
              <a:rPr lang="ko-KR" altLang="en-US" dirty="0"/>
              <a:t>이미지 인식이다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카메라가 동물의 영상을 캡처한다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잡음을 없애고 후속 작업을 단순화 하기 위하여 </a:t>
            </a:r>
            <a:r>
              <a:rPr lang="ko-KR" altLang="en-US" dirty="0" err="1"/>
              <a:t>캡처된</a:t>
            </a:r>
            <a:r>
              <a:rPr lang="ko-KR" altLang="en-US" dirty="0"/>
              <a:t> 영상을 </a:t>
            </a:r>
            <a:r>
              <a:rPr lang="ko-KR" altLang="en-US" dirty="0" err="1"/>
              <a:t>전처리</a:t>
            </a:r>
            <a:r>
              <a:rPr lang="ko-KR" altLang="en-US" dirty="0"/>
              <a:t> 한다</a:t>
            </a:r>
            <a:r>
              <a:rPr lang="en-US" altLang="ko-KR" dirty="0"/>
              <a:t>.(</a:t>
            </a:r>
            <a:r>
              <a:rPr lang="ko-KR" altLang="en-US" dirty="0"/>
              <a:t>잡음제거 등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추출된 동물의 정보에서 </a:t>
            </a:r>
            <a:r>
              <a:rPr lang="ko-KR" altLang="en-US" dirty="0" err="1"/>
              <a:t>특징값을</a:t>
            </a:r>
            <a:r>
              <a:rPr lang="ko-KR" altLang="en-US" dirty="0"/>
              <a:t> 측정한다</a:t>
            </a:r>
            <a:r>
              <a:rPr lang="en-US" altLang="ko-KR" dirty="0"/>
              <a:t>.(</a:t>
            </a:r>
            <a:r>
              <a:rPr lang="ko-KR" altLang="en-US" dirty="0"/>
              <a:t>영상분할</a:t>
            </a:r>
            <a:r>
              <a:rPr lang="en-US" altLang="ko-KR" dirty="0"/>
              <a:t>, </a:t>
            </a:r>
            <a:r>
              <a:rPr lang="ko-KR" altLang="en-US" dirty="0"/>
              <a:t>속성 추출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특징값들을</a:t>
            </a:r>
            <a:r>
              <a:rPr lang="ko-KR" altLang="en-US" dirty="0"/>
              <a:t> 분류기로 보내 최종 판단을 하도록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예시</a:t>
            </a:r>
            <a:r>
              <a:rPr lang="en-US" altLang="ko-KR" dirty="0"/>
              <a:t>: iris </a:t>
            </a:r>
            <a:r>
              <a:rPr lang="ko-KR" altLang="en-US" dirty="0"/>
              <a:t>내용 </a:t>
            </a:r>
            <a:r>
              <a:rPr lang="en-US" altLang="ko-KR" dirty="0"/>
              <a:t>– </a:t>
            </a:r>
            <a:r>
              <a:rPr lang="ko-KR" altLang="en-US" dirty="0"/>
              <a:t>꽃받침길이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/>
              <a:t>꽃잎길이</a:t>
            </a:r>
            <a:r>
              <a:rPr lang="en-US" altLang="ko-KR" dirty="0"/>
              <a:t>, </a:t>
            </a:r>
            <a:r>
              <a:rPr lang="ko-KR" altLang="en-US" dirty="0" err="1"/>
              <a:t>너비등의</a:t>
            </a:r>
            <a:r>
              <a:rPr lang="ko-KR" altLang="en-US" dirty="0"/>
              <a:t> 내용을 인간이 개입하여 </a:t>
            </a:r>
            <a:r>
              <a:rPr lang="ko-KR" altLang="en-US" dirty="0" err="1"/>
              <a:t>전처리해줘야</a:t>
            </a:r>
            <a:r>
              <a:rPr lang="ko-KR" altLang="en-US" dirty="0"/>
              <a:t> 하는 단점 존재함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81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컨볼루션</a:t>
            </a:r>
            <a:r>
              <a:rPr lang="ko-KR" altLang="en-US" dirty="0"/>
              <a:t> 신경망은 영상 및 비디오 인식</a:t>
            </a:r>
            <a:r>
              <a:rPr lang="en-US" altLang="ko-KR" dirty="0"/>
              <a:t>, </a:t>
            </a:r>
            <a:r>
              <a:rPr lang="ko-KR" altLang="en-US" dirty="0"/>
              <a:t>추천 시스템 빛 자연 언어 처리 분야에서 폭넓게 응용되고 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바둑을 두는 인공지능인 알파고도 다음 수를 결정하기 위하여 </a:t>
            </a:r>
            <a:r>
              <a:rPr lang="en-US" altLang="ko-KR" dirty="0"/>
              <a:t>CNN</a:t>
            </a:r>
            <a:r>
              <a:rPr lang="ko-KR" altLang="en-US" dirty="0"/>
              <a:t>을 사용한다고 한다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중간사진은 헤드셋을 쓰고 있는 사람이지만 개로 잘못 인식한 사진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6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코드를 제공하여 코드를 조금씩 보면서 </a:t>
            </a:r>
            <a:r>
              <a:rPr lang="en-US" altLang="ko-KR" dirty="0"/>
              <a:t>DNN VS CNN </a:t>
            </a:r>
            <a:r>
              <a:rPr lang="ko-KR" altLang="en-US" dirty="0"/>
              <a:t>설명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78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코드를 제공하여 코드를 조금씩 보면서 </a:t>
            </a:r>
            <a:r>
              <a:rPr lang="en-US" altLang="ko-KR" dirty="0"/>
              <a:t>DNN VS CNN </a:t>
            </a:r>
            <a:r>
              <a:rPr lang="ko-KR" altLang="en-US" dirty="0"/>
              <a:t>설명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코드를 제공하여 코드를 조금씩 보면서 </a:t>
            </a:r>
            <a:r>
              <a:rPr lang="en-US" altLang="ko-KR" dirty="0"/>
              <a:t>DNN VS CNN </a:t>
            </a:r>
            <a:r>
              <a:rPr lang="ko-KR" altLang="en-US" dirty="0"/>
              <a:t>설명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51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풀링에도 </a:t>
            </a:r>
            <a:r>
              <a:rPr lang="en-US" altLang="ko-KR" dirty="0"/>
              <a:t>max, avg, min </a:t>
            </a:r>
            <a:r>
              <a:rPr lang="ko-KR" altLang="en-US" dirty="0"/>
              <a:t>종류가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9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https://tensorspace.org/html/playground/lenet.html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562A9-8E0D-421D-823D-12129F8E43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5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3238" cy="2384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598863"/>
            <a:ext cx="6853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09F599-F3BA-49CF-8489-D6C04395C58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188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E5C52D-F702-4945-A267-E8DC1CEC3DB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995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3513" y="2128838"/>
            <a:ext cx="1943100" cy="35083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4213" y="2128838"/>
            <a:ext cx="5676900" cy="35083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99D972-5D0A-4F2E-A4C4-34CDE05CC55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573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213" y="2128838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5613" y="63547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2613" y="63547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1613" y="63547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98DAEB37-892D-4EC2-903D-5565D952307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3906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3238" cy="23844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598863"/>
            <a:ext cx="685323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C3AE3-1766-4D90-BABB-25EE2352B75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6627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B40E18-8FE1-4E2C-B39A-2E73BD03AC9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5511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8150"/>
            <a:ext cx="7881937" cy="2851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6288"/>
            <a:ext cx="7881937" cy="1498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5975A6-9203-4DBA-8C2A-3BFC552EC1F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5811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0013" y="3883025"/>
            <a:ext cx="3122612" cy="1752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5025" y="3883025"/>
            <a:ext cx="3122613" cy="1752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187A9F-39F0-4EA1-9D20-FAB4B3C64DC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5269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1937" cy="13239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79575"/>
            <a:ext cx="3865562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3488"/>
            <a:ext cx="3865562" cy="36814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5975" y="1679575"/>
            <a:ext cx="3886200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5975" y="2503488"/>
            <a:ext cx="3886200" cy="36814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7BF94-B3D3-48AE-9A3C-11E8453F926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0271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3A7B7-74AB-4D65-A8EA-50B408BCA4E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2751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578C11-C171-4D75-814A-49BD1633AAE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85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187210-8C83-48D1-9872-A794C4249C3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0131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6400" cy="15986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4613" y="987425"/>
            <a:ext cx="4627562" cy="48688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5813"/>
            <a:ext cx="2946400" cy="38084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9623FC-75B9-4210-A3DF-6907BE49D08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4199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6400" cy="15986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4613" y="987425"/>
            <a:ext cx="4627562" cy="48688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5813"/>
            <a:ext cx="2946400" cy="38084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D8DEC1-82CD-4AD2-A7D0-7E6F95D5F26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75347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37C13-7A53-42BE-B79B-415CFBBDAE1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539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1925" y="2128838"/>
            <a:ext cx="1941513" cy="35067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4213" y="2128838"/>
            <a:ext cx="5675312" cy="35067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001566-9D55-4CDF-B6CC-BD9B119CFE7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256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213" y="2128838"/>
            <a:ext cx="7769225" cy="14684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4025" y="635158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1025" y="6351588"/>
            <a:ext cx="2894013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48438" y="635158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00F8E387-7A95-4350-BF17-DCE6167E6FF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8037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8150"/>
            <a:ext cx="7881937" cy="28511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6288"/>
            <a:ext cx="7881937" cy="1498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3C03B-1C56-407B-8EEF-C694CA648F5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275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0013" y="3884613"/>
            <a:ext cx="3124200" cy="1752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6613" y="3884613"/>
            <a:ext cx="3124200" cy="17526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8B2418-FB65-41C9-A168-7D8029560E9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9818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1937" cy="13239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79575"/>
            <a:ext cx="3865562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3488"/>
            <a:ext cx="3865562" cy="36814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5975" y="1679575"/>
            <a:ext cx="3886200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5975" y="2503488"/>
            <a:ext cx="3886200" cy="36814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AE9D4-7368-4EF2-8B94-254982D3EE8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8051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854BC2-BFE2-489B-8F94-6292821D5DE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374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3568D7-C15A-4E2D-88AC-EABF172F898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769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6400" cy="15986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4613" y="987425"/>
            <a:ext cx="4627562" cy="48688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5813"/>
            <a:ext cx="2946400" cy="38084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3F0585-3FA9-4E7F-9B9A-09367968AF1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726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6400" cy="15986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4613" y="987425"/>
            <a:ext cx="4627562" cy="48688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5813"/>
            <a:ext cx="2946400" cy="38084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D418F-3B47-4B04-AA6E-CF7D8DCD8FA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561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128838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>
                <a:sym typeface="Arial" panose="020B0604020202020204" pitchFamily="34" charset="0"/>
              </a:rPr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370013" y="3884613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>
                <a:sym typeface="Arial" panose="020B0604020202020204" pitchFamily="34" charset="0"/>
              </a:rPr>
              <a:t>마스터 부제목 스타일 편집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4294967295"/>
          </p:nvPr>
        </p:nvSpPr>
        <p:spPr bwMode="auto">
          <a:xfrm>
            <a:off x="455613" y="6354763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defTabSz="-45199300" eaLnBrk="1" hangingPunct="1">
              <a:spcBef>
                <a:spcPct val="0"/>
              </a:spcBef>
              <a:defRPr>
                <a:solidFill>
                  <a:srgbClr val="8C8C8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3122613" y="6354763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-45199300" eaLnBrk="1" hangingPunct="1">
              <a:spcBef>
                <a:spcPct val="0"/>
              </a:spcBef>
              <a:defRPr>
                <a:solidFill>
                  <a:srgbClr val="8C8C8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1613" y="6354763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-45199300" eaLnBrk="1" hangingPunct="1">
              <a:spcBef>
                <a:spcPct val="0"/>
              </a:spcBef>
              <a:defRPr>
                <a:solidFill>
                  <a:srgbClr val="8C8C8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26F5C9E4-05E9-4E45-90A3-5D8801C3630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2" r:id="rId12"/>
  </p:sldLayoutIdLst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1028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4213" y="2128838"/>
            <a:ext cx="7769225" cy="146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>
                <a:sym typeface="Arial" panose="020B0604020202020204" pitchFamily="34" charset="0"/>
              </a:rPr>
              <a:t>마스터 제목 스타일 편집</a:t>
            </a:r>
          </a:p>
        </p:txBody>
      </p:sp>
      <p:sp>
        <p:nvSpPr>
          <p:cNvPr id="5125" name="Rectangle 102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370013" y="3883025"/>
            <a:ext cx="639762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>
                <a:sym typeface="Arial" panose="020B0604020202020204" pitchFamily="34" charset="0"/>
              </a:rPr>
              <a:t>마스터 부제목 스타일 편집</a:t>
            </a:r>
          </a:p>
        </p:txBody>
      </p:sp>
      <p:sp>
        <p:nvSpPr>
          <p:cNvPr id="5126" name="Rectangle 1030"/>
          <p:cNvSpPr>
            <a:spLocks noGrp="1" noChangeArrowheads="1"/>
          </p:cNvSpPr>
          <p:nvPr>
            <p:ph type="dt" sz="half" idx="4294967295"/>
          </p:nvPr>
        </p:nvSpPr>
        <p:spPr bwMode="auto">
          <a:xfrm>
            <a:off x="454025" y="6351588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>
                <a:solidFill>
                  <a:srgbClr val="8C8C8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127" name="Rectangle 1031"/>
          <p:cNvSpPr>
            <a:spLocks noGrp="1" noChangeArrowheads="1"/>
          </p:cNvSpPr>
          <p:nvPr>
            <p:ph type="ftr" sz="quarter" idx="4294967295"/>
          </p:nvPr>
        </p:nvSpPr>
        <p:spPr bwMode="auto">
          <a:xfrm>
            <a:off x="3121025" y="6351588"/>
            <a:ext cx="289401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>
                <a:solidFill>
                  <a:srgbClr val="8C8C8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128" name="Rectangle 1032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48438" y="6351588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>
                <a:solidFill>
                  <a:srgbClr val="8C8C8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B05A083D-15D1-48F7-9992-F69F3DFD563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42900" indent="-3429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hyperlink" Target="https://tensorspace.org/html/playground/lene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ablemachine.withgoogle.com/trai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dplus1016/CV" TargetMode="External"/><Relationship Id="rId5" Type="http://schemas.openxmlformats.org/officeDocument/2006/relationships/hyperlink" Target="https://mediapipe.dev/" TargetMode="External"/><Relationship Id="rId4" Type="http://schemas.openxmlformats.org/officeDocument/2006/relationships/hyperlink" Target="https://www.computervision.zone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&#47788;&#53580;&#52852;&#47484;&#47196;_&#48169;&#48277;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8puzzlesolver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LCwlODy6Dd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hyperlink" Target="https://slideplayer.com/slide/1511338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51133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511338/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6.png"/><Relationship Id="rId7" Type="http://schemas.openxmlformats.org/officeDocument/2006/relationships/image" Target="../media/image14.sv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2.sv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1.png"/><Relationship Id="rId9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51133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51133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51133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51133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51133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qiao.github.io/PathFinding.js/visual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plus1016/search_algorith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avalab.org/boat_puzzle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t.ly/sDGR" TargetMode="Externa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cs.jhu.edu/~jorgev/cs106/ttt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paperswithcode.com/sota/image-classification-on-imagenet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white">
          <a:xfrm>
            <a:off x="512762" y="2347913"/>
            <a:ext cx="7009881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41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인공지능은 어떻게 인식하고</a:t>
            </a:r>
            <a:r>
              <a:rPr lang="en-US" altLang="ko-KR" sz="41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41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탐색하는가</a:t>
            </a:r>
            <a:r>
              <a:rPr lang="en-US" altLang="ko-KR" sz="41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4100" dirty="0">
              <a:solidFill>
                <a:srgbClr val="150C6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white">
          <a:xfrm>
            <a:off x="550863" y="593725"/>
            <a:ext cx="3443287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SW</a:t>
            </a:r>
            <a:r>
              <a:rPr lang="ko-KR" altLang="en-US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 담당교원 역량강화 핵심연수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white">
          <a:xfrm>
            <a:off x="547688" y="1916113"/>
            <a:ext cx="36020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2200" dirty="0">
                <a:solidFill>
                  <a:srgbClr val="150C6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</a:t>
            </a:r>
            <a:r>
              <a:rPr lang="en-US" altLang="ko-KR" sz="2200" dirty="0">
                <a:solidFill>
                  <a:srgbClr val="150C6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200" dirty="0">
                <a:solidFill>
                  <a:srgbClr val="150C6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인식</a:t>
            </a:r>
            <a:r>
              <a:rPr lang="en-US" altLang="ko-KR" sz="2200" dirty="0">
                <a:solidFill>
                  <a:srgbClr val="150C6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200" dirty="0">
                <a:solidFill>
                  <a:srgbClr val="150C65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탐색</a:t>
            </a: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white">
          <a:xfrm>
            <a:off x="576263" y="3886200"/>
            <a:ext cx="3993356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marL="217488" indent="-2174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ko-KR" sz="1500" dirty="0" err="1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강사교원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1  </a:t>
            </a:r>
            <a:r>
              <a:rPr lang="ko-KR" altLang="en-US" sz="1500" dirty="0" err="1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김대경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남창중학교</a:t>
            </a:r>
            <a:r>
              <a:rPr lang="en-US" altLang="ko-KR" sz="14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ko-KR" sz="1500" dirty="0" err="1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강사교원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2  </a:t>
            </a:r>
            <a:r>
              <a:rPr lang="ko-KR" altLang="en-US" sz="15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안득하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울산경의고등학교</a:t>
            </a:r>
            <a:r>
              <a:rPr lang="en-US" altLang="ko-KR" sz="140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1176" y="6162675"/>
            <a:ext cx="4537043" cy="396545"/>
            <a:chOff x="511176" y="6162675"/>
            <a:chExt cx="4537043" cy="39654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387" y="6184532"/>
              <a:ext cx="1193551" cy="32458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76" y="6174254"/>
              <a:ext cx="1800626" cy="33486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795" y="6162675"/>
              <a:ext cx="1602424" cy="396545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8F92A3-FFEB-4DD9-B647-C9AA2AB06CF1}"/>
              </a:ext>
            </a:extLst>
          </p:cNvPr>
          <p:cNvSpPr txBox="1"/>
          <p:nvPr/>
        </p:nvSpPr>
        <p:spPr>
          <a:xfrm>
            <a:off x="134751" y="1357949"/>
            <a:ext cx="902362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000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컨볼루션</a:t>
            </a:r>
            <a:r>
              <a:rPr lang="en-US" altLang="ko-KR" sz="20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(Convolution)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주변 화소 값들에 가중치를 곱해서 더한 후에 이것을 새로운 화소 값으로 하는 연산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98E8A0-15D3-4C30-898B-7DD80CAB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19" y="3082424"/>
            <a:ext cx="4801565" cy="35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2958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E09070-6A9E-4723-8565-5F8A2B27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44" y="1988808"/>
            <a:ext cx="7346550" cy="17375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A0406F-40C8-4F68-9704-5658458B2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44" y="4349284"/>
            <a:ext cx="7346550" cy="20303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9F834F-6C36-439E-A303-12EC02A1E1A5}"/>
              </a:ext>
            </a:extLst>
          </p:cNvPr>
          <p:cNvSpPr txBox="1"/>
          <p:nvPr/>
        </p:nvSpPr>
        <p:spPr>
          <a:xfrm>
            <a:off x="824318" y="3798683"/>
            <a:ext cx="187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2) 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미분 필터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D2438-EAED-4CFF-9669-52BC1489EB95}"/>
              </a:ext>
            </a:extLst>
          </p:cNvPr>
          <p:cNvSpPr txBox="1"/>
          <p:nvPr/>
        </p:nvSpPr>
        <p:spPr>
          <a:xfrm>
            <a:off x="824319" y="1486818"/>
            <a:ext cx="187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1) 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잡음 제거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88754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  <a:endParaRPr lang="en-US" altLang="ko-KR" sz="2500" dirty="0">
              <a:solidFill>
                <a:srgbClr val="150C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797922-D1E6-48B7-8B1C-772F867E6AB9}"/>
              </a:ext>
            </a:extLst>
          </p:cNvPr>
          <p:cNvSpPr txBox="1"/>
          <p:nvPr/>
        </p:nvSpPr>
        <p:spPr>
          <a:xfrm>
            <a:off x="320144" y="1553969"/>
            <a:ext cx="685636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1600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풀링</a:t>
            </a:r>
            <a:r>
              <a:rPr lang="en-US" altLang="ko-KR" sz="16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(Pooling)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서브 </a:t>
            </a:r>
            <a:r>
              <a:rPr lang="ko-KR" altLang="en-US" sz="1600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샘플링이라고도</a:t>
            </a:r>
            <a:r>
              <a:rPr lang="ko-KR" altLang="en-US" sz="16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하는 것으로 입력 데이터의 크기를 줄이는 것</a:t>
            </a:r>
            <a:r>
              <a:rPr lang="en-US" altLang="ko-KR" sz="16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윈도우를 움직여서 윈도우 안에 있는 숫자 중에서 가장 큰 값만 출력하는 연산</a:t>
            </a:r>
            <a:r>
              <a:rPr lang="en-US" altLang="ko-KR" sz="16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.</a:t>
            </a:r>
            <a:endParaRPr lang="ko-KR" altLang="en-US" sz="16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C65B3-7EF9-4925-B522-424FF214F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76" y="2573232"/>
            <a:ext cx="8165486" cy="32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9860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BCA44-058C-4938-9282-DCB27EC9A10E}"/>
              </a:ext>
            </a:extLst>
          </p:cNvPr>
          <p:cNvSpPr txBox="1"/>
          <p:nvPr/>
        </p:nvSpPr>
        <p:spPr>
          <a:xfrm>
            <a:off x="680268" y="1592486"/>
            <a:ext cx="4249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완전 연결 </a:t>
            </a:r>
            <a:r>
              <a:rPr lang="ko-KR" altLang="en-US" sz="2800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계층망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</a:t>
            </a:r>
            <a:endParaRPr lang="ko-KR" altLang="en-US" sz="2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  <p:pic>
        <p:nvPicPr>
          <p:cNvPr id="3" name="그림 2">
            <a:hlinkClick r:id="rId4"/>
            <a:extLst>
              <a:ext uri="{FF2B5EF4-FFF2-40B4-BE49-F238E27FC236}">
                <a16:creationId xmlns:a16="http://schemas.microsoft.com/office/drawing/2014/main" id="{27AFB9BC-FD2D-460C-8D27-3F28D6B20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33" y="2115706"/>
            <a:ext cx="4460010" cy="3529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E52E0-18E0-4B8D-8DB3-B7C5291F1707}"/>
              </a:ext>
            </a:extLst>
          </p:cNvPr>
          <p:cNvSpPr txBox="1"/>
          <p:nvPr/>
        </p:nvSpPr>
        <p:spPr>
          <a:xfrm>
            <a:off x="4929743" y="2115706"/>
            <a:ext cx="43062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오른쪽 공란에 숫자를 적는다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28600" indent="-228600">
              <a:buAutoNum type="arabicParenR"/>
            </a:pP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 화면을 조정하여 펼쳐본다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3) 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칸을 클릭하여 </a:t>
            </a:r>
            <a:r>
              <a:rPr lang="ko-KR" altLang="en-US" sz="1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컨볼루션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풀링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</a:p>
          <a:p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시각적으로 확인한다</a:t>
            </a:r>
            <a:r>
              <a:rPr lang="en-US" altLang="ko-KR" sz="1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6582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955E1A-E39B-4DE0-BEC3-8AF2B2FFCD80}"/>
              </a:ext>
            </a:extLst>
          </p:cNvPr>
          <p:cNvSpPr txBox="1"/>
          <p:nvPr/>
        </p:nvSpPr>
        <p:spPr>
          <a:xfrm>
            <a:off x="176094" y="1540449"/>
            <a:ext cx="8787050" cy="281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실습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티쳐블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머신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: 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  <a:hlinkClick r:id="rId3"/>
              </a:rPr>
              <a:t>https://teachablemachine.withgoogle.com/train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CVZONE: 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  <a:hlinkClick r:id="rId4"/>
              </a:rPr>
              <a:t>https://www.computervision.zone/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Mediapipe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: 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  <a:hlinkClick r:id="rId5"/>
              </a:rPr>
              <a:t>https://mediapipe.dev/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실습 파일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: 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  <a:hlinkClick r:id="rId6"/>
              </a:rPr>
              <a:t>https://github.com/dplus1016/CV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03154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955E1A-E39B-4DE0-BEC3-8AF2B2FFCD80}"/>
              </a:ext>
            </a:extLst>
          </p:cNvPr>
          <p:cNvSpPr txBox="1"/>
          <p:nvPr/>
        </p:nvSpPr>
        <p:spPr>
          <a:xfrm>
            <a:off x="176094" y="3282569"/>
            <a:ext cx="8963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컴퓨터 비전의 한계는 없을까</a:t>
            </a:r>
            <a:r>
              <a:rPr lang="en-US" altLang="ko-KR" sz="4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53961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98C70-C0E1-4665-AC78-1CC3828817F5}"/>
              </a:ext>
            </a:extLst>
          </p:cNvPr>
          <p:cNvSpPr txBox="1"/>
          <p:nvPr/>
        </p:nvSpPr>
        <p:spPr>
          <a:xfrm>
            <a:off x="0" y="1166813"/>
            <a:ext cx="9035169" cy="302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 fontAlgn="base">
              <a:buAutoNum type="arabicParenR"/>
            </a:pP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현실 세계의 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3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차원 사물 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2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차원 디지털 이미지</a:t>
            </a:r>
            <a:endParaRPr lang="en-US" altLang="ko-KR" sz="2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447675" indent="-447675" fontAlgn="base">
              <a:buAutoNum type="arabicParenR"/>
            </a:pPr>
            <a:endParaRPr lang="en-US" altLang="ko-KR" sz="1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정보의 손실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변형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왜곡 발생</a:t>
            </a:r>
            <a:endParaRPr lang="en-US" altLang="ko-KR" sz="2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사물을 바라보는 방향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카메라의 렌즈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사물 주변의 조명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사물의 배경 등과 같은 다양한 변수 존재</a:t>
            </a:r>
            <a:endParaRPr lang="en-US" altLang="ko-KR" sz="2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14164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7A10B-B262-48A9-8D84-5F2E3BCF0344}"/>
              </a:ext>
            </a:extLst>
          </p:cNvPr>
          <p:cNvSpPr txBox="1"/>
          <p:nvPr/>
        </p:nvSpPr>
        <p:spPr>
          <a:xfrm>
            <a:off x="0" y="1166813"/>
            <a:ext cx="913923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>
              <a:buFont typeface="+mj-lt"/>
              <a:buAutoNum type="arabicParenR" startAt="2"/>
            </a:pP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컴퓨터 비전은 거리감이 없음</a:t>
            </a:r>
            <a:endParaRPr lang="en-US" altLang="ko-KR" sz="2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514350" indent="-514350" fontAlgn="base">
              <a:buFont typeface="+mj-lt"/>
              <a:buAutoNum type="arabicParenR" startAt="2"/>
            </a:pPr>
            <a:endParaRPr lang="en-US" altLang="ko-KR" sz="1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인간</a:t>
            </a:r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</a:t>
            </a: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이미지를 보면서 각 사물들과의 거리 추측 가능</a:t>
            </a:r>
            <a:endParaRPr lang="en-US" altLang="ko-KR" sz="2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하지만 컴퓨터 비전은 거리 추측 불가능</a:t>
            </a:r>
            <a:endParaRPr lang="en-US" altLang="ko-KR" sz="2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거리를 측정할 수 있는 다양한 센서 함께 사용</a:t>
            </a:r>
            <a:endParaRPr lang="en-US" altLang="ko-KR" sz="2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lvl="1" fontAlgn="base"/>
            <a:r>
              <a:rPr lang="en-US" altLang="ko-KR" sz="2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 (Lidar, Radar)</a:t>
            </a:r>
          </a:p>
        </p:txBody>
      </p:sp>
    </p:spTree>
    <p:extLst>
      <p:ext uri="{BB962C8B-B14F-4D97-AF65-F5344CB8AC3E}">
        <p14:creationId xmlns:p14="http://schemas.microsoft.com/office/powerpoint/2010/main" val="64901466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4793E-78B7-4AC2-B87F-32C90FF2E776}"/>
              </a:ext>
            </a:extLst>
          </p:cNvPr>
          <p:cNvSpPr txBox="1"/>
          <p:nvPr/>
        </p:nvSpPr>
        <p:spPr>
          <a:xfrm>
            <a:off x="0" y="1166813"/>
            <a:ext cx="9137667" cy="339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fontAlgn="base">
              <a:buFont typeface="+mj-lt"/>
              <a:buAutoNum type="arabicParenR" startAt="3"/>
            </a:pP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본래의 이미지 훼손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514350" indent="-514350" fontAlgn="base">
              <a:buFont typeface="+mj-lt"/>
              <a:buAutoNum type="arabicParenR" startAt="3"/>
            </a:pPr>
            <a:endParaRPr lang="en-US" altLang="ko-KR" sz="16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이미지의 디지털화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: 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이미지 샘플링과 양자화의 과정 필수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샘플링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: </a:t>
            </a:r>
            <a:r>
              <a:rPr lang="ko-KR" altLang="en-US" sz="2400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픽셀수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양자화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: 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픽셀당 </a:t>
            </a:r>
            <a:r>
              <a:rPr lang="ko-KR" altLang="en-US" sz="2400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비트수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샘플링과 양자화의 정도를 적절하게 조정 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  <a:sym typeface="Wingdings" panose="05000000000000000000" pitchFamily="2" charset="2"/>
              </a:rPr>
              <a:t>이미지 훼손</a:t>
            </a:r>
            <a:endParaRPr lang="en-US" altLang="ko-KR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0708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2058144"/>
            <a:ext cx="8066800" cy="2403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 해결과 탐색</a:t>
            </a:r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fontAlgn="base"/>
            <a:r>
              <a:rPr lang="en-US" altLang="ko-KR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: 8-</a:t>
            </a:r>
            <a:r>
              <a:rPr lang="ko-KR" altLang="en-US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퍼즐</a:t>
            </a:r>
            <a:r>
              <a:rPr lang="en-US" altLang="ko-KR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길찾기</a:t>
            </a:r>
            <a:r>
              <a:rPr lang="ko-KR" altLang="en-US" sz="5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문제</a:t>
            </a:r>
            <a:endParaRPr lang="en-US" altLang="ko-KR" sz="5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10124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ChangeArrowheads="1"/>
          </p:cNvSpPr>
          <p:nvPr/>
        </p:nvSpPr>
        <p:spPr bwMode="white">
          <a:xfrm>
            <a:off x="5919788" y="795338"/>
            <a:ext cx="2089150" cy="15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SW</a:t>
            </a:r>
            <a:r>
              <a:rPr lang="ko-KR" altLang="en-US" sz="900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 담당교원 역량강화 핵심연수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white">
          <a:xfrm>
            <a:off x="592138" y="2084388"/>
            <a:ext cx="7506706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900" dirty="0">
                <a:solidFill>
                  <a:srgbClr val="94D1C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교시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컴퓨터 비전의 이해 및 구현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컴퓨터 비전의 이해 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/ CNN / DNN /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컴퓨터 비전을 </a:t>
            </a:r>
            <a:r>
              <a:rPr lang="ko-KR" altLang="en-US" sz="1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파이선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프로그램으로 구현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white">
          <a:xfrm>
            <a:off x="592137" y="3021013"/>
            <a:ext cx="6858481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900" dirty="0">
                <a:solidFill>
                  <a:srgbClr val="94D1C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교시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탐색 알고리즘의 이해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인공지능에서의 탐색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/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언덕등반기법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/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최상우선 탐색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/ A*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알고리즘 탐색</a:t>
            </a: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white">
          <a:xfrm>
            <a:off x="592137" y="4010025"/>
            <a:ext cx="6426331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900" dirty="0">
                <a:solidFill>
                  <a:srgbClr val="94D1C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교시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탐색 알고리즘의 구현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탐색 알고리즘별 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8-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퍼즐 문제해결 과정을 </a:t>
            </a:r>
            <a:r>
              <a:rPr lang="ko-KR" altLang="en-US" sz="1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파이선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프로그램으로 구현 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강의 진행 순서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7994775" cy="343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탐색이란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컴퓨터가 문제를 해결하기 위하여 스스로 해답에 이르는 경로를 찾아가는 과정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탐색만 사용해도 많은 문제를 해결할 수 있음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대표적인 사례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알파고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몬테카를로 트리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203250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82875" cy="433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바둑에서의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바둑판 크기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19X19=361</a:t>
            </a: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경우의 수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361! (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우주의 원자 개수보다 큰 수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712788" lvl="1" indent="-255588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맹목적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너비 우선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깊이 우선 등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으로는 불가능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marL="914400" lvl="1" indent="-45720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따라서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다른 방법이 필요함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anose="05000000000000000000" pitchFamily="2" charset="2"/>
            </a:endParaRPr>
          </a:p>
          <a:p>
            <a:pPr marL="914400" lvl="1" indent="-45720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몬테카를로 트리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157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3" y="1625994"/>
            <a:ext cx="828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몬테카를로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트리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_x255504720" descr="EMB000010ec0662">
            <a:extLst>
              <a:ext uri="{FF2B5EF4-FFF2-40B4-BE49-F238E27FC236}">
                <a16:creationId xmlns:a16="http://schemas.microsoft.com/office/drawing/2014/main" id="{1712D91C-A1AC-4E0C-8FEC-6AC3F95B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93" y="2418269"/>
            <a:ext cx="8282875" cy="33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05503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3" y="1625994"/>
            <a:ext cx="828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퍼즐 문제의 체험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73556-E28D-4205-BDBE-935F8718E83B}"/>
              </a:ext>
            </a:extLst>
          </p:cNvPr>
          <p:cNvSpPr txBox="1"/>
          <p:nvPr/>
        </p:nvSpPr>
        <p:spPr>
          <a:xfrm>
            <a:off x="896344" y="2363461"/>
            <a:ext cx="4568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https://8puzzlesolver.com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D53159-FB6F-4AEB-BB2E-54E57D33C8D7}"/>
              </a:ext>
            </a:extLst>
          </p:cNvPr>
          <p:cNvGrpSpPr/>
          <p:nvPr/>
        </p:nvGrpSpPr>
        <p:grpSpPr>
          <a:xfrm>
            <a:off x="968368" y="2884643"/>
            <a:ext cx="6627187" cy="3171669"/>
            <a:chOff x="1773936" y="2724912"/>
            <a:chExt cx="6501384" cy="3227245"/>
          </a:xfrm>
        </p:grpSpPr>
        <p:pic>
          <p:nvPicPr>
            <p:cNvPr id="11" name="_x255503680" descr="EMB000010ec067d">
              <a:extLst>
                <a:ext uri="{FF2B5EF4-FFF2-40B4-BE49-F238E27FC236}">
                  <a16:creationId xmlns:a16="http://schemas.microsoft.com/office/drawing/2014/main" id="{BA305CD4-C8F6-45AE-B329-D829ABB66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936" y="2724912"/>
              <a:ext cx="2862072" cy="3223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_x255503680" descr="EMB000010ec0680">
              <a:extLst>
                <a:ext uri="{FF2B5EF4-FFF2-40B4-BE49-F238E27FC236}">
                  <a16:creationId xmlns:a16="http://schemas.microsoft.com/office/drawing/2014/main" id="{7ACC7EE4-8073-4AA1-BE9F-3E3F30D95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144" y="2724912"/>
              <a:ext cx="2874176" cy="3227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786218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8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퍼즐 문제의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0F0BF0-40DC-4176-911C-48A3B583215C}"/>
              </a:ext>
            </a:extLst>
          </p:cNvPr>
          <p:cNvGrpSpPr/>
          <p:nvPr/>
        </p:nvGrpSpPr>
        <p:grpSpPr>
          <a:xfrm>
            <a:off x="1184444" y="2608396"/>
            <a:ext cx="5545925" cy="2710526"/>
            <a:chOff x="2060712" y="2843582"/>
            <a:chExt cx="5023754" cy="24553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2BCFD8-C5AF-47E2-8CD7-CEDB64B1A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623"/>
            <a:stretch/>
          </p:blipFill>
          <p:spPr>
            <a:xfrm>
              <a:off x="2060712" y="2843582"/>
              <a:ext cx="5023754" cy="20338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270281-B343-4871-8F49-14BF7D0E53CD}"/>
                </a:ext>
              </a:extLst>
            </p:cNvPr>
            <p:cNvSpPr txBox="1"/>
            <p:nvPr/>
          </p:nvSpPr>
          <p:spPr>
            <a:xfrm>
              <a:off x="2474122" y="4929697"/>
              <a:ext cx="1272966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99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초기 상태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4B60AF-26E3-4224-A4A7-C09D00F8F2C5}"/>
                </a:ext>
              </a:extLst>
            </p:cNvPr>
            <p:cNvSpPr txBox="1"/>
            <p:nvPr/>
          </p:nvSpPr>
          <p:spPr>
            <a:xfrm>
              <a:off x="5418264" y="4929696"/>
              <a:ext cx="1272966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99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목표 상태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29772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73D68AC-3829-49F7-A9FB-7FE6C3FF70AB}"/>
              </a:ext>
            </a:extLst>
          </p:cNvPr>
          <p:cNvGrpSpPr/>
          <p:nvPr/>
        </p:nvGrpSpPr>
        <p:grpSpPr>
          <a:xfrm>
            <a:off x="157653" y="1569922"/>
            <a:ext cx="8949541" cy="3873397"/>
            <a:chOff x="157653" y="1858749"/>
            <a:chExt cx="8949541" cy="387339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E4C812F-3AEB-4987-B3BE-18A7BCB37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802" y="1858749"/>
              <a:ext cx="4195392" cy="38726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F9ADE3-498E-44D9-8621-353BC165FF01}"/>
                </a:ext>
              </a:extLst>
            </p:cNvPr>
            <p:cNvSpPr txBox="1"/>
            <p:nvPr/>
          </p:nvSpPr>
          <p:spPr>
            <a:xfrm>
              <a:off x="157653" y="2920735"/>
              <a:ext cx="4844116" cy="2811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41446" lvl="1" indent="-136849">
                <a:buFont typeface="Arial" panose="020B0604020202020204" pitchFamily="34" charset="0"/>
                <a:buChar char="•"/>
              </a:pPr>
              <a:r>
                <a:rPr lang="ko-KR" altLang="en-US" sz="2099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맹목적 탐색</a:t>
              </a:r>
              <a:endParaRPr lang="en-US" altLang="ko-KR" sz="20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541446" lvl="1" indent="-136849">
                <a:buFont typeface="Arial" panose="020B0604020202020204" pitchFamily="34" charset="0"/>
                <a:buChar char="•"/>
              </a:pPr>
              <a:endParaRPr lang="en-US" altLang="ko-KR" sz="17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541446" lvl="1" indent="-136849">
                <a:buFont typeface="Arial" panose="020B0604020202020204" pitchFamily="34" charset="0"/>
                <a:buChar char="•"/>
              </a:pPr>
              <a:endParaRPr lang="en-US" altLang="ko-KR" sz="17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541446" lvl="1" indent="-136849">
                <a:buFont typeface="Arial" panose="020B0604020202020204" pitchFamily="34" charset="0"/>
                <a:buChar char="•"/>
              </a:pPr>
              <a:endParaRPr lang="en-US" altLang="ko-KR" sz="17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404597" lvl="1"/>
              <a:endPara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541446" lvl="1" indent="-136849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99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탐색에 </a:t>
              </a:r>
              <a:r>
                <a:rPr lang="ko-KR" altLang="en-US" sz="2099" dirty="0">
                  <a:solidFill>
                    <a:srgbClr val="88C76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유용한 정보</a:t>
              </a:r>
              <a:r>
                <a:rPr lang="ko-KR" altLang="en-US" sz="2099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가 있다면</a:t>
              </a:r>
              <a:r>
                <a:rPr lang="en-US" altLang="ko-KR" sz="2099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?</a:t>
              </a:r>
            </a:p>
            <a:p>
              <a:pPr marL="404597" lvl="1">
                <a:lnSpc>
                  <a:spcPct val="150000"/>
                </a:lnSpc>
              </a:pPr>
              <a:r>
                <a:rPr lang="en-US" altLang="ko-KR" sz="2099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: </a:t>
              </a:r>
              <a:r>
                <a:rPr lang="ko-KR" altLang="en-US" sz="2099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탐색 과정이 좀 더 빨라지지 않을까</a:t>
              </a:r>
              <a:r>
                <a:rPr lang="en-US" altLang="ko-KR" sz="2099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?</a:t>
              </a:r>
              <a:endParaRPr lang="ko-KR" altLang="en-US" sz="20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DA8EFDF-06FD-4728-917D-793EB7D82410}"/>
                </a:ext>
              </a:extLst>
            </p:cNvPr>
            <p:cNvGrpSpPr/>
            <p:nvPr/>
          </p:nvGrpSpPr>
          <p:grpSpPr>
            <a:xfrm>
              <a:off x="686813" y="3287628"/>
              <a:ext cx="4118141" cy="1042614"/>
              <a:chOff x="1190548" y="3171980"/>
              <a:chExt cx="4625035" cy="124585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B3032CF-F51C-4060-B5FE-2D07FE4E6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548" y="3185887"/>
                <a:ext cx="1638300" cy="122872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30B4451-9708-4273-A746-96215E667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3026" y="3171980"/>
                <a:ext cx="2932557" cy="1245858"/>
              </a:xfrm>
              <a:prstGeom prst="rect">
                <a:avLst/>
              </a:prstGeom>
            </p:spPr>
          </p:pic>
        </p:grpSp>
      </p:grpSp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8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퍼즐 문제의 탐색 트리 구조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74409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675044" cy="356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퍼즐 문제의 탐색 트리 구조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 이용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</a:t>
            </a:r>
            <a:r>
              <a:rPr lang="ko-KR" altLang="en-US" sz="2800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정보가 불충분할 때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어림짐작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것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최적해가 아닌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신속하게 적절한 해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찾는 것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대부분의 인공지능 알고리즘에 적용되어 있음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2706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675044" cy="2787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퍼즐 문제의 탐색 트리 구조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 이용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 h1(N) =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위치에 있지 않은 타일의 개수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 h2(N) =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 타일의 목표 위치까지의 거리 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062A6-FDDD-4570-AA95-71323C33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25" y="4473623"/>
            <a:ext cx="2874477" cy="14300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E72A09-4A6C-4E7D-A5C5-D9DDE7FE54EB}"/>
              </a:ext>
            </a:extLst>
          </p:cNvPr>
          <p:cNvSpPr/>
          <p:nvPr/>
        </p:nvSpPr>
        <p:spPr>
          <a:xfrm>
            <a:off x="4329257" y="4473623"/>
            <a:ext cx="4713150" cy="941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-h1(N) = 4</a:t>
            </a:r>
          </a:p>
          <a:p>
            <a:r>
              <a:rPr lang="en-US" altLang="ko-KR" sz="23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-h2(N) = 5(1+1+0+0+0+1+0+2)</a:t>
            </a:r>
            <a:endParaRPr lang="ko-KR" altLang="en-US" sz="2399" dirty="0"/>
          </a:p>
        </p:txBody>
      </p:sp>
    </p:spTree>
    <p:extLst>
      <p:ext uri="{BB962C8B-B14F-4D97-AF65-F5344CB8AC3E}">
        <p14:creationId xmlns:p14="http://schemas.microsoft.com/office/powerpoint/2010/main" val="3375196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E409A6-82CD-4029-9E6E-971E13D5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519" y="2130169"/>
            <a:ext cx="4654833" cy="4342142"/>
          </a:xfrm>
          <a:prstGeom prst="rect">
            <a:avLst/>
          </a:prstGeom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3" y="1625994"/>
            <a:ext cx="7202501" cy="392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언덕 등반 기법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(Hill-Climbing)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정보를 바탕으로 </a:t>
            </a:r>
            <a:b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노드보다 더 유망한 </a:t>
            </a:r>
            <a:b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노드를 선택하여 탐색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</a:p>
          <a:p>
            <a:pPr marL="404597" lvl="1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현재 제 위치에 있지 않은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타일의 개수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h(n)</a:t>
            </a:r>
          </a:p>
        </p:txBody>
      </p:sp>
    </p:spTree>
    <p:extLst>
      <p:ext uri="{BB962C8B-B14F-4D97-AF65-F5344CB8AC3E}">
        <p14:creationId xmlns:p14="http://schemas.microsoft.com/office/powerpoint/2010/main" val="265167330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343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언덕 등반 기법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(Hill-Climbing)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최적해 수렴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37794" lvl="1" indent="-333197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목표상태에 이르기 전임에도 유망한 자식 노드가 없는 경우 발생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6847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64E0ED-3FD7-4B68-8A47-700B55FB4DFD}"/>
              </a:ext>
            </a:extLst>
          </p:cNvPr>
          <p:cNvSpPr txBox="1"/>
          <p:nvPr/>
        </p:nvSpPr>
        <p:spPr>
          <a:xfrm>
            <a:off x="680269" y="1390353"/>
            <a:ext cx="5436104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32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인식이란</a:t>
            </a:r>
            <a:r>
              <a:rPr lang="en-US" altLang="ko-KR" sz="32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사물을 분별하고 판단하는 일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C68D9156-21D3-40D9-9763-83085EDCC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929874"/>
              </p:ext>
            </p:extLst>
          </p:nvPr>
        </p:nvGraphicFramePr>
        <p:xfrm>
          <a:off x="680269" y="2615304"/>
          <a:ext cx="7331844" cy="3980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2787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언덕 등반 기법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(Hill-Climbing)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지역 최적해 수렴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37794" lvl="1" indent="-333197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F5E883-7294-4476-AE03-0FB93425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369" y="2453443"/>
            <a:ext cx="4422087" cy="272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8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741DC6-928C-442E-A060-F72C466C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62" y="2396713"/>
            <a:ext cx="5772547" cy="3856450"/>
          </a:xfrm>
          <a:prstGeom prst="rect">
            <a:avLst/>
          </a:prstGeom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2787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언덕 등반 기법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(Hill-Climbing)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17550" lvl="1" indent="-314325" algn="just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유망한 자식 노드가 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06450" lvl="1" indent="-403225" algn="just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없는 경우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66876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2658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언덕 등반 기법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(Hill-Climbing)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문제를 해결하는 데 유용한 알고리즘으로 보기 힘듦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탐색의 가능성을 확인 할 수 있는 인식적 발판으로 평가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113179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643000" cy="498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-h(n):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제 위치에 있지 않은 타일의 개수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 순간 가장 유망한 노드 선택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유망한 노드가 복수일 경우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노드 모두를 탐색 경로에 포함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이를 위해서는 메모리 공간이 필요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56291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69223C-1F29-4DD3-AC64-9016A83CF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19" y="2149214"/>
            <a:ext cx="3529225" cy="4490928"/>
          </a:xfrm>
          <a:prstGeom prst="rect">
            <a:avLst/>
          </a:prstGeom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</p:txBody>
      </p:sp>
    </p:spTree>
    <p:extLst>
      <p:ext uri="{BB962C8B-B14F-4D97-AF65-F5344CB8AC3E}">
        <p14:creationId xmlns:p14="http://schemas.microsoft.com/office/powerpoint/2010/main" val="179574861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1D3FB-63D4-45BC-A9D8-E0E48A87F6B5}"/>
              </a:ext>
            </a:extLst>
          </p:cNvPr>
          <p:cNvSpPr txBox="1"/>
          <p:nvPr/>
        </p:nvSpPr>
        <p:spPr>
          <a:xfrm>
            <a:off x="464194" y="2377996"/>
            <a:ext cx="1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▶ open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</a:t>
            </a:r>
            <a:endParaRPr lang="en-US" altLang="ko-KR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_x429467512">
            <a:extLst>
              <a:ext uri="{FF2B5EF4-FFF2-40B4-BE49-F238E27FC236}">
                <a16:creationId xmlns:a16="http://schemas.microsoft.com/office/drawing/2014/main" id="{CB2FDEF7-B670-44FD-88B3-CD4CE5291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19" y="3066494"/>
            <a:ext cx="2293727" cy="19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36FF070-6B09-4125-A4CC-60BB82F02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149518"/>
              </p:ext>
            </p:extLst>
          </p:nvPr>
        </p:nvGraphicFramePr>
        <p:xfrm>
          <a:off x="464194" y="2936241"/>
          <a:ext cx="3481616" cy="126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404">
                  <a:extLst>
                    <a:ext uri="{9D8B030D-6E8A-4147-A177-3AD203B41FA5}">
                      <a16:colId xmlns:a16="http://schemas.microsoft.com/office/drawing/2014/main" val="3079110542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1578033746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2348571064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3546731358"/>
                    </a:ext>
                  </a:extLst>
                </a:gridCol>
              </a:tblGrid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7018"/>
                  </a:ext>
                </a:extLst>
              </a:tr>
              <a:tr h="6318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4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314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_x429469432">
            <a:extLst>
              <a:ext uri="{FF2B5EF4-FFF2-40B4-BE49-F238E27FC236}">
                <a16:creationId xmlns:a16="http://schemas.microsoft.com/office/drawing/2014/main" id="{B7D2ABED-6F06-46B8-A2B7-FCD3126B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16" y="3291807"/>
            <a:ext cx="4467365" cy="274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B4281-05B1-41D8-BE36-8EA768B1CF63}"/>
              </a:ext>
            </a:extLst>
          </p:cNvPr>
          <p:cNvSpPr txBox="1"/>
          <p:nvPr/>
        </p:nvSpPr>
        <p:spPr>
          <a:xfrm>
            <a:off x="464194" y="2377996"/>
            <a:ext cx="1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▶ open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</a:t>
            </a:r>
            <a:endParaRPr lang="en-US" altLang="ko-KR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6991CCC1-0597-4FD3-A98A-2C603B8C2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559662"/>
              </p:ext>
            </p:extLst>
          </p:nvPr>
        </p:nvGraphicFramePr>
        <p:xfrm>
          <a:off x="464194" y="2936241"/>
          <a:ext cx="3481616" cy="126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404">
                  <a:extLst>
                    <a:ext uri="{9D8B030D-6E8A-4147-A177-3AD203B41FA5}">
                      <a16:colId xmlns:a16="http://schemas.microsoft.com/office/drawing/2014/main" val="3079110542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1578033746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2348571064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3546731358"/>
                    </a:ext>
                  </a:extLst>
                </a:gridCol>
              </a:tblGrid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l-PL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l-PL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l-PL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7018"/>
                  </a:ext>
                </a:extLst>
              </a:tr>
              <a:tr h="6318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4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43095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429468952">
            <a:extLst>
              <a:ext uri="{FF2B5EF4-FFF2-40B4-BE49-F238E27FC236}">
                <a16:creationId xmlns:a16="http://schemas.microsoft.com/office/drawing/2014/main" id="{DA41D4F9-F6D2-46F6-87BF-050A5898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10" y="2397860"/>
            <a:ext cx="4421534" cy="387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3CB6B-683A-42A4-821D-1B794B1F13D7}"/>
              </a:ext>
            </a:extLst>
          </p:cNvPr>
          <p:cNvSpPr txBox="1"/>
          <p:nvPr/>
        </p:nvSpPr>
        <p:spPr>
          <a:xfrm>
            <a:off x="464194" y="2377996"/>
            <a:ext cx="1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▶ open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</a:t>
            </a:r>
            <a:endParaRPr lang="en-US" altLang="ko-KR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B86CFB7C-7FF3-4F28-BA44-54D3BFEF6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44286"/>
              </p:ext>
            </p:extLst>
          </p:nvPr>
        </p:nvGraphicFramePr>
        <p:xfrm>
          <a:off x="464194" y="2936241"/>
          <a:ext cx="3481616" cy="126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404">
                  <a:extLst>
                    <a:ext uri="{9D8B030D-6E8A-4147-A177-3AD203B41FA5}">
                      <a16:colId xmlns:a16="http://schemas.microsoft.com/office/drawing/2014/main" val="3079110542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1578033746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2348571064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3546731358"/>
                    </a:ext>
                  </a:extLst>
                </a:gridCol>
              </a:tblGrid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7018"/>
                  </a:ext>
                </a:extLst>
              </a:tr>
              <a:tr h="6318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4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72629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_x429468632">
            <a:extLst>
              <a:ext uri="{FF2B5EF4-FFF2-40B4-BE49-F238E27FC236}">
                <a16:creationId xmlns:a16="http://schemas.microsoft.com/office/drawing/2014/main" id="{F04BDE78-CEBB-471A-86BC-C53510E6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94" y="1724727"/>
            <a:ext cx="4363278" cy="47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7CAAF7-05E9-4BCF-9A9F-912744CEBEDF}"/>
              </a:ext>
            </a:extLst>
          </p:cNvPr>
          <p:cNvSpPr txBox="1"/>
          <p:nvPr/>
        </p:nvSpPr>
        <p:spPr>
          <a:xfrm>
            <a:off x="464194" y="2377996"/>
            <a:ext cx="1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▶ open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</a:t>
            </a:r>
            <a:endParaRPr lang="en-US" altLang="ko-KR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FD3B841-D6D0-478A-A228-788E675E5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80066"/>
              </p:ext>
            </p:extLst>
          </p:nvPr>
        </p:nvGraphicFramePr>
        <p:xfrm>
          <a:off x="464194" y="2936241"/>
          <a:ext cx="3481616" cy="126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404">
                  <a:extLst>
                    <a:ext uri="{9D8B030D-6E8A-4147-A177-3AD203B41FA5}">
                      <a16:colId xmlns:a16="http://schemas.microsoft.com/office/drawing/2014/main" val="3079110542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1578033746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2348571064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3546731358"/>
                    </a:ext>
                  </a:extLst>
                </a:gridCol>
              </a:tblGrid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7018"/>
                  </a:ext>
                </a:extLst>
              </a:tr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4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26020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_x429469512">
            <a:extLst>
              <a:ext uri="{FF2B5EF4-FFF2-40B4-BE49-F238E27FC236}">
                <a16:creationId xmlns:a16="http://schemas.microsoft.com/office/drawing/2014/main" id="{E08B5BAF-56E6-482D-90E9-8748F19FD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73" y="1350084"/>
            <a:ext cx="4581965" cy="450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E5F2ED-725E-4373-AD24-4B32B53FC834}"/>
              </a:ext>
            </a:extLst>
          </p:cNvPr>
          <p:cNvSpPr txBox="1"/>
          <p:nvPr/>
        </p:nvSpPr>
        <p:spPr>
          <a:xfrm>
            <a:off x="464194" y="2377996"/>
            <a:ext cx="1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▶ open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</a:t>
            </a:r>
            <a:endParaRPr lang="en-US" altLang="ko-KR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E2268AB1-04EE-42FC-8BB2-5EEAF6B5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975690"/>
              </p:ext>
            </p:extLst>
          </p:nvPr>
        </p:nvGraphicFramePr>
        <p:xfrm>
          <a:off x="464194" y="2936241"/>
          <a:ext cx="3481616" cy="126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404">
                  <a:extLst>
                    <a:ext uri="{9D8B030D-6E8A-4147-A177-3AD203B41FA5}">
                      <a16:colId xmlns:a16="http://schemas.microsoft.com/office/drawing/2014/main" val="3079110542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1578033746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2348571064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3546731358"/>
                    </a:ext>
                  </a:extLst>
                </a:gridCol>
              </a:tblGrid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J(2)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7018"/>
                  </a:ext>
                </a:extLst>
              </a:tr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K(4)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4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7336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FC720-C25C-43DC-BCE2-795F2363CD7E}"/>
              </a:ext>
            </a:extLst>
          </p:cNvPr>
          <p:cNvSpPr txBox="1"/>
          <p:nvPr/>
        </p:nvSpPr>
        <p:spPr>
          <a:xfrm>
            <a:off x="680269" y="1390353"/>
            <a:ext cx="733184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447675" indent="-447675">
              <a:buAutoNum type="arabicParenR"/>
              <a:defRPr sz="2800">
                <a:latin typeface="나눔스퀘어라운드 ExtraBold" panose="020B0600000101010101" charset="-127"/>
                <a:ea typeface="나눔스퀘어라운드 ExtraBold" panose="020B0600000101010101" charset="-127"/>
              </a:defRPr>
            </a:lvl1pPr>
            <a:lvl2pPr marL="712788" lvl="1" indent="-255588">
              <a:lnSpc>
                <a:spcPct val="150000"/>
              </a:lnSpc>
              <a:buFont typeface="Arial" panose="020B0604020202020204" pitchFamily="34" charset="0"/>
              <a:buChar char="•"/>
              <a:defRPr sz="2800">
                <a:latin typeface="나눔스퀘어라운드 ExtraBold" panose="020B0600000101010101" charset="-127"/>
                <a:ea typeface="나눔스퀘어라운드 ExtraBold" panose="020B0600000101010101" charset="-127"/>
              </a:defRPr>
            </a:lvl2pPr>
          </a:lstStyle>
          <a:p>
            <a:r>
              <a:rPr lang="ko-KR" altLang="en-US" dirty="0"/>
              <a:t>▣ 컴퓨터 비전이란</a:t>
            </a:r>
            <a:r>
              <a:rPr lang="en-US" altLang="ko-KR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시각적 세계를 해석하고 이해하도록 </a:t>
            </a: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컴퓨터를 학습시키는 인공지능 분야</a:t>
            </a:r>
          </a:p>
        </p:txBody>
      </p:sp>
      <p:pic>
        <p:nvPicPr>
          <p:cNvPr id="7" name="그림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24" y="3033879"/>
            <a:ext cx="7413333" cy="37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2464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_x429468392">
            <a:extLst>
              <a:ext uri="{FF2B5EF4-FFF2-40B4-BE49-F238E27FC236}">
                <a16:creationId xmlns:a16="http://schemas.microsoft.com/office/drawing/2014/main" id="{7735CDE8-A85D-4921-B019-694B6FCE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02" y="1682092"/>
            <a:ext cx="4075822" cy="49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7CBDE6-BEA5-403F-8591-90BA4C06ACFE}"/>
              </a:ext>
            </a:extLst>
          </p:cNvPr>
          <p:cNvSpPr txBox="1"/>
          <p:nvPr/>
        </p:nvSpPr>
        <p:spPr>
          <a:xfrm>
            <a:off x="464194" y="2377996"/>
            <a:ext cx="1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▶ open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</a:t>
            </a:r>
            <a:endParaRPr lang="en-US" altLang="ko-KR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CCC5C0A1-8C68-4991-A6AE-93C7F7C57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30822"/>
              </p:ext>
            </p:extLst>
          </p:nvPr>
        </p:nvGraphicFramePr>
        <p:xfrm>
          <a:off x="464194" y="2936241"/>
          <a:ext cx="3481616" cy="126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404">
                  <a:extLst>
                    <a:ext uri="{9D8B030D-6E8A-4147-A177-3AD203B41FA5}">
                      <a16:colId xmlns:a16="http://schemas.microsoft.com/office/drawing/2014/main" val="3079110542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1578033746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2348571064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3546731358"/>
                    </a:ext>
                  </a:extLst>
                </a:gridCol>
              </a:tblGrid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22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L(1) 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22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22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22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7018"/>
                  </a:ext>
                </a:extLst>
              </a:tr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22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K(4)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22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22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4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3637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429467192">
            <a:extLst>
              <a:ext uri="{FF2B5EF4-FFF2-40B4-BE49-F238E27FC236}">
                <a16:creationId xmlns:a16="http://schemas.microsoft.com/office/drawing/2014/main" id="{D788E520-5E57-4A59-88F1-A714E745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56786" y="2266408"/>
            <a:ext cx="5314227" cy="360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957E0-FAB0-4DB4-A88B-C31941F802C5}"/>
              </a:ext>
            </a:extLst>
          </p:cNvPr>
          <p:cNvSpPr txBox="1"/>
          <p:nvPr/>
        </p:nvSpPr>
        <p:spPr>
          <a:xfrm>
            <a:off x="464194" y="2377996"/>
            <a:ext cx="1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▶ open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</a:t>
            </a:r>
            <a:endParaRPr lang="en-US" altLang="ko-KR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5758EC05-8F6E-4A34-A40F-1197C2EC0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805178"/>
              </p:ext>
            </p:extLst>
          </p:nvPr>
        </p:nvGraphicFramePr>
        <p:xfrm>
          <a:off x="464194" y="2936241"/>
          <a:ext cx="3481616" cy="126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404">
                  <a:extLst>
                    <a:ext uri="{9D8B030D-6E8A-4147-A177-3AD203B41FA5}">
                      <a16:colId xmlns:a16="http://schemas.microsoft.com/office/drawing/2014/main" val="3079110542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1578033746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2348571064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3546731358"/>
                    </a:ext>
                  </a:extLst>
                </a:gridCol>
              </a:tblGrid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M(0)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N(2)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7018"/>
                  </a:ext>
                </a:extLst>
              </a:tr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K(4)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4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8426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_x429469512">
            <a:extLst>
              <a:ext uri="{FF2B5EF4-FFF2-40B4-BE49-F238E27FC236}">
                <a16:creationId xmlns:a16="http://schemas.microsoft.com/office/drawing/2014/main" id="{566D6D82-0DF1-4666-94D5-D7035B6BB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16585" y="2211178"/>
            <a:ext cx="5419841" cy="367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4" y="1625994"/>
            <a:ext cx="821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F52C3-F5F1-46DC-9D9C-E9FED4687C99}"/>
              </a:ext>
            </a:extLst>
          </p:cNvPr>
          <p:cNvSpPr txBox="1"/>
          <p:nvPr/>
        </p:nvSpPr>
        <p:spPr>
          <a:xfrm>
            <a:off x="464194" y="2377996"/>
            <a:ext cx="1927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▶ open</a:t>
            </a:r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</a:t>
            </a:r>
            <a:endParaRPr lang="en-US" altLang="ko-KR" sz="2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B254B963-7AC1-4D9C-9154-18C76BEC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81454"/>
              </p:ext>
            </p:extLst>
          </p:nvPr>
        </p:nvGraphicFramePr>
        <p:xfrm>
          <a:off x="464194" y="2936241"/>
          <a:ext cx="3481616" cy="126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404">
                  <a:extLst>
                    <a:ext uri="{9D8B030D-6E8A-4147-A177-3AD203B41FA5}">
                      <a16:colId xmlns:a16="http://schemas.microsoft.com/office/drawing/2014/main" val="3079110542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1578033746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2348571064"/>
                    </a:ext>
                  </a:extLst>
                </a:gridCol>
                <a:gridCol w="870404">
                  <a:extLst>
                    <a:ext uri="{9D8B030D-6E8A-4147-A177-3AD203B41FA5}">
                      <a16:colId xmlns:a16="http://schemas.microsoft.com/office/drawing/2014/main" val="3546731358"/>
                    </a:ext>
                  </a:extLst>
                </a:gridCol>
              </a:tblGrid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N(2)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H(3)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157018"/>
                  </a:ext>
                </a:extLst>
              </a:tr>
              <a:tr h="631812"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K(4)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kern="0" spc="-7" dirty="0">
                          <a:solidFill>
                            <a:srgbClr val="FF0000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D(5)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44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89598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3" y="1625994"/>
            <a:ext cx="8570975" cy="498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최상 우선 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(Best First Search)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문제점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탐색의 과정에서 지나온 경로에 대한 고려가 없기에</a:t>
            </a:r>
            <a:b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최적의 경로를 두고 돌아가는 경우가 발생할 수 있음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지나온 경로에 대한 고려를 할 필요가 있음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해결책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-A*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알고리즘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69180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3" y="1625994"/>
            <a:ext cx="8570975" cy="356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A*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Astar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Search)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기본적인 알고리즘은 최상 우선 탐색과 동일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f(n) = h(n) + g(n)</a:t>
            </a: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-h(n):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제 위치에 있지 않은 타일의 개수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-g(n):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초기상태에서 현재에 이르는 경로의 노드 수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02725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1D84C9-8758-4867-9FCA-23448462F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75" y="1188249"/>
            <a:ext cx="4766694" cy="5474080"/>
          </a:xfrm>
          <a:prstGeom prst="rect">
            <a:avLst/>
          </a:prstGeom>
        </p:spPr>
      </p:pic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3" y="1625994"/>
            <a:ext cx="857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A*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Astar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Search)</a:t>
            </a:r>
          </a:p>
        </p:txBody>
      </p:sp>
    </p:spTree>
    <p:extLst>
      <p:ext uri="{BB962C8B-B14F-4D97-AF65-F5344CB8AC3E}">
        <p14:creationId xmlns:p14="http://schemas.microsoft.com/office/powerpoint/2010/main" val="420987170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99891-B900-4766-BD87-2758062CFA6D}"/>
              </a:ext>
            </a:extLst>
          </p:cNvPr>
          <p:cNvSpPr txBox="1"/>
          <p:nvPr/>
        </p:nvSpPr>
        <p:spPr>
          <a:xfrm>
            <a:off x="464193" y="1625994"/>
            <a:ext cx="8570975" cy="12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A*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Astar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Search)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최상 우선 탐색  </a:t>
            </a:r>
            <a:r>
              <a:rPr lang="en-US" altLang="ko-KR" sz="28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VS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A* 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01A2BC-738E-4706-91ED-93ABFE74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69" y="1553969"/>
            <a:ext cx="2664925" cy="15221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8F9537-4F9A-478A-9E56-71DCCA27C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44" y="3076138"/>
            <a:ext cx="4825675" cy="2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8294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201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solidFill>
                  <a:srgbClr val="008ED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/>
              </a:rPr>
              <a:t>https://slideplayer.com/slide/1511338/</a:t>
            </a:r>
            <a:endParaRPr lang="en-US" altLang="ko-KR" sz="2800" u="sng" dirty="0">
              <a:solidFill>
                <a:srgbClr val="008ED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최상 우선 탐색 적용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18C48B-8316-4B88-86B9-63B142A69D4C}"/>
              </a:ext>
            </a:extLst>
          </p:cNvPr>
          <p:cNvSpPr/>
          <p:nvPr/>
        </p:nvSpPr>
        <p:spPr bwMode="auto">
          <a:xfrm>
            <a:off x="4569619" y="3138519"/>
            <a:ext cx="432150" cy="4321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172EBA-D279-4ED1-BE02-6012DE9FD128}"/>
              </a:ext>
            </a:extLst>
          </p:cNvPr>
          <p:cNvSpPr/>
          <p:nvPr/>
        </p:nvSpPr>
        <p:spPr bwMode="auto">
          <a:xfrm>
            <a:off x="5794044" y="3133535"/>
            <a:ext cx="432150" cy="432150"/>
          </a:xfrm>
          <a:prstGeom prst="rect">
            <a:avLst/>
          </a:prstGeom>
          <a:solidFill>
            <a:srgbClr val="33CC33"/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F1A99-ADAB-4F0C-BA3F-8C665D4E7A4B}"/>
              </a:ext>
            </a:extLst>
          </p:cNvPr>
          <p:cNvSpPr txBox="1"/>
          <p:nvPr/>
        </p:nvSpPr>
        <p:spPr>
          <a:xfrm>
            <a:off x="4929744" y="3216094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19BC-3DF1-4050-B618-7BF6E2946F23}"/>
              </a:ext>
            </a:extLst>
          </p:cNvPr>
          <p:cNvSpPr txBox="1"/>
          <p:nvPr/>
        </p:nvSpPr>
        <p:spPr>
          <a:xfrm>
            <a:off x="6154169" y="3211110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365BA0-ABE1-406D-B74E-C579191F95D6}"/>
              </a:ext>
            </a:extLst>
          </p:cNvPr>
          <p:cNvGrpSpPr/>
          <p:nvPr/>
        </p:nvGrpSpPr>
        <p:grpSpPr>
          <a:xfrm>
            <a:off x="3350150" y="3638276"/>
            <a:ext cx="5325564" cy="2814998"/>
            <a:chOff x="3350150" y="3638276"/>
            <a:chExt cx="5325564" cy="28149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E7E4BC-A65D-4F7E-8435-B809CB0D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0150" y="3638276"/>
              <a:ext cx="5325564" cy="281499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42A915-31FB-4B98-A8B8-8CDD4529F36C}"/>
                </a:ext>
              </a:extLst>
            </p:cNvPr>
            <p:cNvSpPr/>
            <p:nvPr/>
          </p:nvSpPr>
          <p:spPr bwMode="auto">
            <a:xfrm>
              <a:off x="3777344" y="5243844"/>
              <a:ext cx="395463" cy="40671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CA0902C-C4CB-4A6F-A54A-53E7DF11F9DB}"/>
                </a:ext>
              </a:extLst>
            </p:cNvPr>
            <p:cNvSpPr/>
            <p:nvPr/>
          </p:nvSpPr>
          <p:spPr bwMode="auto">
            <a:xfrm>
              <a:off x="6208186" y="4847706"/>
              <a:ext cx="432149" cy="396138"/>
            </a:xfrm>
            <a:prstGeom prst="rect">
              <a:avLst/>
            </a:prstGeom>
            <a:solidFill>
              <a:srgbClr val="33CC33"/>
            </a:solidFill>
            <a:ln w="9525" cap="flat" cmpd="sng" algn="ctr">
              <a:solidFill>
                <a:srgbClr val="33CC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1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34523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201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solidFill>
                  <a:srgbClr val="008ED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https://slideplayer.com/slide/1511338/</a:t>
            </a:r>
            <a:endParaRPr lang="en-US" altLang="ko-KR" sz="2800" u="sng" dirty="0">
              <a:solidFill>
                <a:srgbClr val="008ED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최상 우선 탐색 적용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DDF163-903D-444D-A1C3-9CAC176B469A}"/>
              </a:ext>
            </a:extLst>
          </p:cNvPr>
          <p:cNvGrpSpPr/>
          <p:nvPr/>
        </p:nvGrpSpPr>
        <p:grpSpPr>
          <a:xfrm>
            <a:off x="3350150" y="3638276"/>
            <a:ext cx="5325564" cy="2814998"/>
            <a:chOff x="2000795" y="2695183"/>
            <a:chExt cx="7404462" cy="39986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E7E4BC-A65D-4F7E-8435-B809CB0D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795" y="2695183"/>
              <a:ext cx="7404462" cy="39986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69A28E-67BB-4B2C-9344-3FFE4238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4267" y="3277828"/>
              <a:ext cx="6228805" cy="283127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18C48B-8316-4B88-86B9-63B142A69D4C}"/>
              </a:ext>
            </a:extLst>
          </p:cNvPr>
          <p:cNvSpPr/>
          <p:nvPr/>
        </p:nvSpPr>
        <p:spPr bwMode="auto">
          <a:xfrm>
            <a:off x="4569619" y="3138519"/>
            <a:ext cx="432150" cy="4321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172EBA-D279-4ED1-BE02-6012DE9FD128}"/>
              </a:ext>
            </a:extLst>
          </p:cNvPr>
          <p:cNvSpPr/>
          <p:nvPr/>
        </p:nvSpPr>
        <p:spPr bwMode="auto">
          <a:xfrm>
            <a:off x="5794044" y="3133535"/>
            <a:ext cx="432150" cy="432150"/>
          </a:xfrm>
          <a:prstGeom prst="rect">
            <a:avLst/>
          </a:prstGeom>
          <a:solidFill>
            <a:srgbClr val="33CC33"/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F1A99-ADAB-4F0C-BA3F-8C665D4E7A4B}"/>
              </a:ext>
            </a:extLst>
          </p:cNvPr>
          <p:cNvSpPr txBox="1"/>
          <p:nvPr/>
        </p:nvSpPr>
        <p:spPr>
          <a:xfrm>
            <a:off x="4929744" y="3216094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19BC-3DF1-4050-B618-7BF6E2946F23}"/>
              </a:ext>
            </a:extLst>
          </p:cNvPr>
          <p:cNvSpPr txBox="1"/>
          <p:nvPr/>
        </p:nvSpPr>
        <p:spPr>
          <a:xfrm>
            <a:off x="6154169" y="3211110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3F60-1C83-4D53-B62C-E8664689074F}"/>
              </a:ext>
            </a:extLst>
          </p:cNvPr>
          <p:cNvSpPr txBox="1"/>
          <p:nvPr/>
        </p:nvSpPr>
        <p:spPr>
          <a:xfrm>
            <a:off x="1051598" y="3845445"/>
            <a:ext cx="2293596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도착지까지의 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맨해튼 거리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(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칸의 숫자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31870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201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solidFill>
                  <a:srgbClr val="008ED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https://slideplayer.com/slide/1511338/</a:t>
            </a:r>
            <a:endParaRPr lang="en-US" altLang="ko-KR" sz="2800" u="sng" dirty="0">
              <a:solidFill>
                <a:srgbClr val="008ED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최상 우선 탐색 적용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DDF163-903D-444D-A1C3-9CAC176B469A}"/>
              </a:ext>
            </a:extLst>
          </p:cNvPr>
          <p:cNvGrpSpPr/>
          <p:nvPr/>
        </p:nvGrpSpPr>
        <p:grpSpPr>
          <a:xfrm>
            <a:off x="3350150" y="3638276"/>
            <a:ext cx="5325564" cy="2814998"/>
            <a:chOff x="2000795" y="2695183"/>
            <a:chExt cx="7404462" cy="39986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E7E4BC-A65D-4F7E-8435-B809CB0D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795" y="2695183"/>
              <a:ext cx="7404462" cy="39986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69A28E-67BB-4B2C-9344-3FFE4238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4268" y="3277828"/>
              <a:ext cx="6228805" cy="283127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18C48B-8316-4B88-86B9-63B142A69D4C}"/>
              </a:ext>
            </a:extLst>
          </p:cNvPr>
          <p:cNvSpPr/>
          <p:nvPr/>
        </p:nvSpPr>
        <p:spPr bwMode="auto">
          <a:xfrm>
            <a:off x="4569619" y="3138519"/>
            <a:ext cx="432150" cy="4321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172EBA-D279-4ED1-BE02-6012DE9FD128}"/>
              </a:ext>
            </a:extLst>
          </p:cNvPr>
          <p:cNvSpPr/>
          <p:nvPr/>
        </p:nvSpPr>
        <p:spPr bwMode="auto">
          <a:xfrm>
            <a:off x="5794044" y="3133535"/>
            <a:ext cx="432150" cy="432150"/>
          </a:xfrm>
          <a:prstGeom prst="rect">
            <a:avLst/>
          </a:prstGeom>
          <a:solidFill>
            <a:srgbClr val="33CC33"/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F1A99-ADAB-4F0C-BA3F-8C665D4E7A4B}"/>
              </a:ext>
            </a:extLst>
          </p:cNvPr>
          <p:cNvSpPr txBox="1"/>
          <p:nvPr/>
        </p:nvSpPr>
        <p:spPr>
          <a:xfrm>
            <a:off x="4929744" y="3216094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19BC-3DF1-4050-B618-7BF6E2946F23}"/>
              </a:ext>
            </a:extLst>
          </p:cNvPr>
          <p:cNvSpPr txBox="1"/>
          <p:nvPr/>
        </p:nvSpPr>
        <p:spPr>
          <a:xfrm>
            <a:off x="6154169" y="3211110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3F60-1C83-4D53-B62C-E8664689074F}"/>
              </a:ext>
            </a:extLst>
          </p:cNvPr>
          <p:cNvSpPr txBox="1"/>
          <p:nvPr/>
        </p:nvSpPr>
        <p:spPr>
          <a:xfrm>
            <a:off x="1051598" y="3845445"/>
            <a:ext cx="2293596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도착지까지의 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맨해튼 거리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(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칸의 숫자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74F130-BC52-4AEE-BDE8-EBDC24A98D86}"/>
              </a:ext>
            </a:extLst>
          </p:cNvPr>
          <p:cNvSpPr/>
          <p:nvPr/>
        </p:nvSpPr>
        <p:spPr bwMode="auto">
          <a:xfrm>
            <a:off x="4183200" y="5248800"/>
            <a:ext cx="396000" cy="385200"/>
          </a:xfrm>
          <a:prstGeom prst="rect">
            <a:avLst/>
          </a:prstGeom>
          <a:solidFill>
            <a:srgbClr val="00B0F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9169C5-E515-4D64-92C7-06D9D170D425}"/>
              </a:ext>
            </a:extLst>
          </p:cNvPr>
          <p:cNvSpPr/>
          <p:nvPr/>
        </p:nvSpPr>
        <p:spPr bwMode="auto">
          <a:xfrm>
            <a:off x="3774294" y="4853175"/>
            <a:ext cx="396000" cy="385200"/>
          </a:xfrm>
          <a:prstGeom prst="rect">
            <a:avLst/>
          </a:prstGeom>
          <a:solidFill>
            <a:srgbClr val="00B0F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F04D8C-FC76-450E-B603-F2BA88D5E518}"/>
              </a:ext>
            </a:extLst>
          </p:cNvPr>
          <p:cNvSpPr/>
          <p:nvPr/>
        </p:nvSpPr>
        <p:spPr bwMode="auto">
          <a:xfrm>
            <a:off x="3787200" y="5645968"/>
            <a:ext cx="396000" cy="385200"/>
          </a:xfrm>
          <a:prstGeom prst="rect">
            <a:avLst/>
          </a:prstGeom>
          <a:solidFill>
            <a:srgbClr val="00B0F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C03423A-48B1-49B8-A82C-49321A074F42}"/>
                  </a:ext>
                </a:extLst>
              </p14:cNvPr>
              <p14:cNvContentPartPr/>
              <p14:nvPr/>
            </p14:nvContentPartPr>
            <p14:xfrm>
              <a:off x="4042080" y="5025600"/>
              <a:ext cx="438480" cy="3877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C03423A-48B1-49B8-A82C-49321A074F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2720" y="5016240"/>
                <a:ext cx="457200" cy="4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0024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2050D-1BAB-43DE-8F34-06ADE75D613A}"/>
              </a:ext>
            </a:extLst>
          </p:cNvPr>
          <p:cNvSpPr txBox="1"/>
          <p:nvPr/>
        </p:nvSpPr>
        <p:spPr>
          <a:xfrm>
            <a:off x="593725" y="1842069"/>
            <a:ext cx="5684569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영상인식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(Image Recognition) </a:t>
            </a: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이란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영상 안의 물체를 인식하거나 분류하는 것</a:t>
            </a:r>
          </a:p>
        </p:txBody>
      </p:sp>
      <p:pic>
        <p:nvPicPr>
          <p:cNvPr id="4" name="그래픽 3" descr="개">
            <a:extLst>
              <a:ext uri="{FF2B5EF4-FFF2-40B4-BE49-F238E27FC236}">
                <a16:creationId xmlns:a16="http://schemas.microsoft.com/office/drawing/2014/main" id="{3D7A4A1C-D8EA-4029-877D-D3F94707C4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269" y="3001921"/>
            <a:ext cx="914400" cy="914400"/>
          </a:xfrm>
          <a:prstGeom prst="rect">
            <a:avLst/>
          </a:prstGeom>
        </p:spPr>
      </p:pic>
      <p:pic>
        <p:nvPicPr>
          <p:cNvPr id="6" name="그래픽 5" descr="고양이">
            <a:extLst>
              <a:ext uri="{FF2B5EF4-FFF2-40B4-BE49-F238E27FC236}">
                <a16:creationId xmlns:a16="http://schemas.microsoft.com/office/drawing/2014/main" id="{B24BB4B7-63AD-411E-8D97-3981229A11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616" y="4290919"/>
            <a:ext cx="914400" cy="914400"/>
          </a:xfrm>
          <a:prstGeom prst="rect">
            <a:avLst/>
          </a:prstGeom>
        </p:spPr>
      </p:pic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6F3D71A7-40AF-48FA-8A63-DDCB61395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539539"/>
              </p:ext>
            </p:extLst>
          </p:nvPr>
        </p:nvGraphicFramePr>
        <p:xfrm>
          <a:off x="2012731" y="2088829"/>
          <a:ext cx="5113775" cy="4061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BB238A2-0E01-41F7-B59D-E25F4ED5DA03}"/>
              </a:ext>
            </a:extLst>
          </p:cNvPr>
          <p:cNvCxnSpPr>
            <a:cxnSpLocks/>
            <a:stCxn id="4" idx="3"/>
          </p:cNvCxnSpPr>
          <p:nvPr/>
        </p:nvCxnSpPr>
        <p:spPr bwMode="auto">
          <a:xfrm>
            <a:off x="1594669" y="3459121"/>
            <a:ext cx="344462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219CCD-C4EC-4B4A-BB43-4F3035F76880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 flipV="1">
            <a:off x="1560016" y="4290919"/>
            <a:ext cx="379115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1B7E3AD-291F-4997-B281-640B00484F7A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1356" y="3642694"/>
            <a:ext cx="465338" cy="3753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6B1063-510F-45C3-B1D8-30E78FAEB6E1}"/>
              </a:ext>
            </a:extLst>
          </p:cNvPr>
          <p:cNvCxnSpPr>
            <a:cxnSpLocks/>
          </p:cNvCxnSpPr>
          <p:nvPr/>
        </p:nvCxnSpPr>
        <p:spPr bwMode="auto">
          <a:xfrm>
            <a:off x="7209706" y="4267521"/>
            <a:ext cx="456988" cy="383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88DF584-147A-41A6-BCE8-649B5E3864D3}"/>
              </a:ext>
            </a:extLst>
          </p:cNvPr>
          <p:cNvSpPr txBox="1"/>
          <p:nvPr/>
        </p:nvSpPr>
        <p:spPr>
          <a:xfrm>
            <a:off x="7688947" y="345610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강아지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4F763-E748-4C25-92B7-C493FC33F18E}"/>
              </a:ext>
            </a:extLst>
          </p:cNvPr>
          <p:cNvSpPr txBox="1"/>
          <p:nvPr/>
        </p:nvSpPr>
        <p:spPr>
          <a:xfrm>
            <a:off x="7707997" y="4609619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고양이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33B61F-701C-4E2E-8026-84C4F385787E}"/>
              </a:ext>
            </a:extLst>
          </p:cNvPr>
          <p:cNvSpPr txBox="1"/>
          <p:nvPr/>
        </p:nvSpPr>
        <p:spPr>
          <a:xfrm>
            <a:off x="2359718" y="5630303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전통적인 영상 인식 시스템의 구조</a:t>
            </a:r>
          </a:p>
        </p:txBody>
      </p:sp>
    </p:spTree>
    <p:extLst>
      <p:ext uri="{BB962C8B-B14F-4D97-AF65-F5344CB8AC3E}">
        <p14:creationId xmlns:p14="http://schemas.microsoft.com/office/powerpoint/2010/main" val="38077655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201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solidFill>
                  <a:srgbClr val="008ED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https://slideplayer.com/slide/1511338/</a:t>
            </a:r>
            <a:endParaRPr lang="en-US" altLang="ko-KR" sz="2800" u="sng" dirty="0">
              <a:solidFill>
                <a:srgbClr val="008ED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최상 우선 탐색 적용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DDF163-903D-444D-A1C3-9CAC176B469A}"/>
              </a:ext>
            </a:extLst>
          </p:cNvPr>
          <p:cNvGrpSpPr/>
          <p:nvPr/>
        </p:nvGrpSpPr>
        <p:grpSpPr>
          <a:xfrm>
            <a:off x="3350150" y="3638276"/>
            <a:ext cx="5325564" cy="2814998"/>
            <a:chOff x="2000795" y="2695183"/>
            <a:chExt cx="7404462" cy="39986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E7E4BC-A65D-4F7E-8435-B809CB0D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795" y="2695183"/>
              <a:ext cx="7404462" cy="39986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69A28E-67BB-4B2C-9344-3FFE4238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4268" y="3277828"/>
              <a:ext cx="6228805" cy="283127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18C48B-8316-4B88-86B9-63B142A69D4C}"/>
              </a:ext>
            </a:extLst>
          </p:cNvPr>
          <p:cNvSpPr/>
          <p:nvPr/>
        </p:nvSpPr>
        <p:spPr bwMode="auto">
          <a:xfrm>
            <a:off x="4569619" y="3138519"/>
            <a:ext cx="432150" cy="4321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172EBA-D279-4ED1-BE02-6012DE9FD128}"/>
              </a:ext>
            </a:extLst>
          </p:cNvPr>
          <p:cNvSpPr/>
          <p:nvPr/>
        </p:nvSpPr>
        <p:spPr bwMode="auto">
          <a:xfrm>
            <a:off x="5794044" y="3133535"/>
            <a:ext cx="432150" cy="432150"/>
          </a:xfrm>
          <a:prstGeom prst="rect">
            <a:avLst/>
          </a:prstGeom>
          <a:solidFill>
            <a:srgbClr val="33CC33"/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F1A99-ADAB-4F0C-BA3F-8C665D4E7A4B}"/>
              </a:ext>
            </a:extLst>
          </p:cNvPr>
          <p:cNvSpPr txBox="1"/>
          <p:nvPr/>
        </p:nvSpPr>
        <p:spPr>
          <a:xfrm>
            <a:off x="4929744" y="3216094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19BC-3DF1-4050-B618-7BF6E2946F23}"/>
              </a:ext>
            </a:extLst>
          </p:cNvPr>
          <p:cNvSpPr txBox="1"/>
          <p:nvPr/>
        </p:nvSpPr>
        <p:spPr>
          <a:xfrm>
            <a:off x="6154169" y="3211110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3F60-1C83-4D53-B62C-E8664689074F}"/>
              </a:ext>
            </a:extLst>
          </p:cNvPr>
          <p:cNvSpPr txBox="1"/>
          <p:nvPr/>
        </p:nvSpPr>
        <p:spPr>
          <a:xfrm>
            <a:off x="1051598" y="3845445"/>
            <a:ext cx="2293596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도착지까지의 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맨해튼 거리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(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칸의 숫자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74F130-BC52-4AEE-BDE8-EBDC24A98D86}"/>
              </a:ext>
            </a:extLst>
          </p:cNvPr>
          <p:cNvSpPr/>
          <p:nvPr/>
        </p:nvSpPr>
        <p:spPr bwMode="auto">
          <a:xfrm>
            <a:off x="4183200" y="5248800"/>
            <a:ext cx="396000" cy="385200"/>
          </a:xfrm>
          <a:prstGeom prst="rect">
            <a:avLst/>
          </a:prstGeom>
          <a:solidFill>
            <a:srgbClr val="00B0F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9169C5-E515-4D64-92C7-06D9D170D425}"/>
              </a:ext>
            </a:extLst>
          </p:cNvPr>
          <p:cNvSpPr/>
          <p:nvPr/>
        </p:nvSpPr>
        <p:spPr bwMode="auto">
          <a:xfrm>
            <a:off x="3774294" y="4853175"/>
            <a:ext cx="396000" cy="385200"/>
          </a:xfrm>
          <a:prstGeom prst="rect">
            <a:avLst/>
          </a:prstGeom>
          <a:solidFill>
            <a:srgbClr val="00B0F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F04D8C-FC76-450E-B603-F2BA88D5E518}"/>
              </a:ext>
            </a:extLst>
          </p:cNvPr>
          <p:cNvSpPr/>
          <p:nvPr/>
        </p:nvSpPr>
        <p:spPr bwMode="auto">
          <a:xfrm>
            <a:off x="3787200" y="5645968"/>
            <a:ext cx="396000" cy="385200"/>
          </a:xfrm>
          <a:prstGeom prst="rect">
            <a:avLst/>
          </a:prstGeom>
          <a:solidFill>
            <a:srgbClr val="00B0F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4CF3BE-52DD-4A32-8C4A-88452579002B}"/>
              </a:ext>
            </a:extLst>
          </p:cNvPr>
          <p:cNvSpPr/>
          <p:nvPr/>
        </p:nvSpPr>
        <p:spPr bwMode="auto">
          <a:xfrm>
            <a:off x="4180729" y="5645968"/>
            <a:ext cx="396000" cy="385200"/>
          </a:xfrm>
          <a:prstGeom prst="rect">
            <a:avLst/>
          </a:prstGeom>
          <a:solidFill>
            <a:srgbClr val="7030A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3680D-AB3C-48BC-A197-A871F427BCCD}"/>
              </a:ext>
            </a:extLst>
          </p:cNvPr>
          <p:cNvSpPr/>
          <p:nvPr/>
        </p:nvSpPr>
        <p:spPr bwMode="auto">
          <a:xfrm>
            <a:off x="3774294" y="4458264"/>
            <a:ext cx="396000" cy="385200"/>
          </a:xfrm>
          <a:prstGeom prst="rect">
            <a:avLst/>
          </a:prstGeom>
          <a:solidFill>
            <a:srgbClr val="7030A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31362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201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solidFill>
                  <a:srgbClr val="008ED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https://slideplayer.com/slide/1511338/</a:t>
            </a:r>
            <a:endParaRPr lang="en-US" altLang="ko-KR" sz="2800" u="sng" dirty="0">
              <a:solidFill>
                <a:srgbClr val="008ED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최상 우선 탐색 적용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DDF163-903D-444D-A1C3-9CAC176B469A}"/>
              </a:ext>
            </a:extLst>
          </p:cNvPr>
          <p:cNvGrpSpPr/>
          <p:nvPr/>
        </p:nvGrpSpPr>
        <p:grpSpPr>
          <a:xfrm>
            <a:off x="3350150" y="3638276"/>
            <a:ext cx="5325564" cy="2814998"/>
            <a:chOff x="2000795" y="2695183"/>
            <a:chExt cx="7404462" cy="39986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E7E4BC-A65D-4F7E-8435-B809CB0D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795" y="2695183"/>
              <a:ext cx="7404462" cy="39986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69A28E-67BB-4B2C-9344-3FFE4238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4268" y="3277828"/>
              <a:ext cx="6228805" cy="283127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18C48B-8316-4B88-86B9-63B142A69D4C}"/>
              </a:ext>
            </a:extLst>
          </p:cNvPr>
          <p:cNvSpPr/>
          <p:nvPr/>
        </p:nvSpPr>
        <p:spPr bwMode="auto">
          <a:xfrm>
            <a:off x="4569619" y="3138519"/>
            <a:ext cx="432150" cy="4321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172EBA-D279-4ED1-BE02-6012DE9FD128}"/>
              </a:ext>
            </a:extLst>
          </p:cNvPr>
          <p:cNvSpPr/>
          <p:nvPr/>
        </p:nvSpPr>
        <p:spPr bwMode="auto">
          <a:xfrm>
            <a:off x="5794044" y="3133535"/>
            <a:ext cx="432150" cy="432150"/>
          </a:xfrm>
          <a:prstGeom prst="rect">
            <a:avLst/>
          </a:prstGeom>
          <a:solidFill>
            <a:srgbClr val="33CC33"/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F1A99-ADAB-4F0C-BA3F-8C665D4E7A4B}"/>
              </a:ext>
            </a:extLst>
          </p:cNvPr>
          <p:cNvSpPr txBox="1"/>
          <p:nvPr/>
        </p:nvSpPr>
        <p:spPr>
          <a:xfrm>
            <a:off x="4929744" y="3216094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19BC-3DF1-4050-B618-7BF6E2946F23}"/>
              </a:ext>
            </a:extLst>
          </p:cNvPr>
          <p:cNvSpPr txBox="1"/>
          <p:nvPr/>
        </p:nvSpPr>
        <p:spPr>
          <a:xfrm>
            <a:off x="6154169" y="3211110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3F60-1C83-4D53-B62C-E8664689074F}"/>
              </a:ext>
            </a:extLst>
          </p:cNvPr>
          <p:cNvSpPr txBox="1"/>
          <p:nvPr/>
        </p:nvSpPr>
        <p:spPr>
          <a:xfrm>
            <a:off x="1051598" y="3845445"/>
            <a:ext cx="2293596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도착지까지의 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맨해튼 거리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(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칸의 숫자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74F130-BC52-4AEE-BDE8-EBDC24A98D86}"/>
              </a:ext>
            </a:extLst>
          </p:cNvPr>
          <p:cNvSpPr/>
          <p:nvPr/>
        </p:nvSpPr>
        <p:spPr bwMode="auto">
          <a:xfrm>
            <a:off x="4183200" y="5248800"/>
            <a:ext cx="396000" cy="385200"/>
          </a:xfrm>
          <a:prstGeom prst="rect">
            <a:avLst/>
          </a:prstGeom>
          <a:solidFill>
            <a:srgbClr val="00B0F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9169C5-E515-4D64-92C7-06D9D170D425}"/>
              </a:ext>
            </a:extLst>
          </p:cNvPr>
          <p:cNvSpPr/>
          <p:nvPr/>
        </p:nvSpPr>
        <p:spPr bwMode="auto">
          <a:xfrm>
            <a:off x="3774294" y="4853175"/>
            <a:ext cx="396000" cy="385200"/>
          </a:xfrm>
          <a:prstGeom prst="rect">
            <a:avLst/>
          </a:prstGeom>
          <a:solidFill>
            <a:srgbClr val="00B0F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F04D8C-FC76-450E-B603-F2BA88D5E518}"/>
              </a:ext>
            </a:extLst>
          </p:cNvPr>
          <p:cNvSpPr/>
          <p:nvPr/>
        </p:nvSpPr>
        <p:spPr bwMode="auto">
          <a:xfrm>
            <a:off x="3787200" y="5645968"/>
            <a:ext cx="396000" cy="385200"/>
          </a:xfrm>
          <a:prstGeom prst="rect">
            <a:avLst/>
          </a:prstGeom>
          <a:solidFill>
            <a:srgbClr val="00B0F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4CF3BE-52DD-4A32-8C4A-88452579002B}"/>
              </a:ext>
            </a:extLst>
          </p:cNvPr>
          <p:cNvSpPr/>
          <p:nvPr/>
        </p:nvSpPr>
        <p:spPr bwMode="auto">
          <a:xfrm>
            <a:off x="4180729" y="5645968"/>
            <a:ext cx="396000" cy="385200"/>
          </a:xfrm>
          <a:prstGeom prst="rect">
            <a:avLst/>
          </a:prstGeom>
          <a:solidFill>
            <a:srgbClr val="7030A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3680D-AB3C-48BC-A197-A871F427BCCD}"/>
              </a:ext>
            </a:extLst>
          </p:cNvPr>
          <p:cNvSpPr/>
          <p:nvPr/>
        </p:nvSpPr>
        <p:spPr bwMode="auto">
          <a:xfrm>
            <a:off x="3774294" y="4458264"/>
            <a:ext cx="396000" cy="385200"/>
          </a:xfrm>
          <a:prstGeom prst="rect">
            <a:avLst/>
          </a:prstGeom>
          <a:solidFill>
            <a:srgbClr val="7030A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EDD685-687C-4664-937F-E7D12496E1D4}"/>
              </a:ext>
            </a:extLst>
          </p:cNvPr>
          <p:cNvSpPr/>
          <p:nvPr/>
        </p:nvSpPr>
        <p:spPr bwMode="auto">
          <a:xfrm>
            <a:off x="4597398" y="5645968"/>
            <a:ext cx="396000" cy="385200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9BB2C7-50BF-49B8-8C5B-DAB70AE782D9}"/>
              </a:ext>
            </a:extLst>
          </p:cNvPr>
          <p:cNvSpPr/>
          <p:nvPr/>
        </p:nvSpPr>
        <p:spPr bwMode="auto">
          <a:xfrm>
            <a:off x="5001913" y="5645968"/>
            <a:ext cx="3247880" cy="385200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88FEF1-B08B-47A0-926C-B1310AE8115E}"/>
              </a:ext>
            </a:extLst>
          </p:cNvPr>
          <p:cNvSpPr/>
          <p:nvPr/>
        </p:nvSpPr>
        <p:spPr bwMode="auto">
          <a:xfrm>
            <a:off x="7852558" y="4458264"/>
            <a:ext cx="396000" cy="1175736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F362F1-518F-43FA-ABB9-F6426AA21C29}"/>
              </a:ext>
            </a:extLst>
          </p:cNvPr>
          <p:cNvSpPr/>
          <p:nvPr/>
        </p:nvSpPr>
        <p:spPr bwMode="auto">
          <a:xfrm>
            <a:off x="5794044" y="4060578"/>
            <a:ext cx="2454514" cy="385200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6052E9-1CF2-4662-89D6-A658AB0365F0}"/>
              </a:ext>
            </a:extLst>
          </p:cNvPr>
          <p:cNvSpPr/>
          <p:nvPr/>
        </p:nvSpPr>
        <p:spPr bwMode="auto">
          <a:xfrm>
            <a:off x="5396809" y="4045771"/>
            <a:ext cx="396000" cy="1190024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03EBB4-3657-460D-88C8-0490AC6CF106}"/>
              </a:ext>
            </a:extLst>
          </p:cNvPr>
          <p:cNvSpPr/>
          <p:nvPr/>
        </p:nvSpPr>
        <p:spPr bwMode="auto">
          <a:xfrm>
            <a:off x="5803717" y="4852436"/>
            <a:ext cx="396000" cy="385200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3176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201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solidFill>
                  <a:srgbClr val="008ED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https://slideplayer.com/slide/1511338/</a:t>
            </a:r>
            <a:endParaRPr lang="en-US" altLang="ko-KR" sz="2800" u="sng" dirty="0">
              <a:solidFill>
                <a:srgbClr val="008ED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최상 우선 탐색 적용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DDF163-903D-444D-A1C3-9CAC176B469A}"/>
              </a:ext>
            </a:extLst>
          </p:cNvPr>
          <p:cNvGrpSpPr/>
          <p:nvPr/>
        </p:nvGrpSpPr>
        <p:grpSpPr>
          <a:xfrm>
            <a:off x="3350150" y="3638276"/>
            <a:ext cx="5325564" cy="2814998"/>
            <a:chOff x="2000795" y="2695183"/>
            <a:chExt cx="7404462" cy="39986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8E7E4BC-A65D-4F7E-8435-B809CB0D5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795" y="2695183"/>
              <a:ext cx="7404462" cy="39986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69A28E-67BB-4B2C-9344-3FFE4238D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4268" y="3277828"/>
              <a:ext cx="6228805" cy="283127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18C48B-8316-4B88-86B9-63B142A69D4C}"/>
              </a:ext>
            </a:extLst>
          </p:cNvPr>
          <p:cNvSpPr/>
          <p:nvPr/>
        </p:nvSpPr>
        <p:spPr bwMode="auto">
          <a:xfrm>
            <a:off x="4569619" y="3138519"/>
            <a:ext cx="432150" cy="4321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172EBA-D279-4ED1-BE02-6012DE9FD128}"/>
              </a:ext>
            </a:extLst>
          </p:cNvPr>
          <p:cNvSpPr/>
          <p:nvPr/>
        </p:nvSpPr>
        <p:spPr bwMode="auto">
          <a:xfrm>
            <a:off x="5794044" y="3133535"/>
            <a:ext cx="432150" cy="432150"/>
          </a:xfrm>
          <a:prstGeom prst="rect">
            <a:avLst/>
          </a:prstGeom>
          <a:solidFill>
            <a:srgbClr val="33CC33"/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F1A99-ADAB-4F0C-BA3F-8C665D4E7A4B}"/>
              </a:ext>
            </a:extLst>
          </p:cNvPr>
          <p:cNvSpPr txBox="1"/>
          <p:nvPr/>
        </p:nvSpPr>
        <p:spPr>
          <a:xfrm>
            <a:off x="4929744" y="3216094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19BC-3DF1-4050-B618-7BF6E2946F23}"/>
              </a:ext>
            </a:extLst>
          </p:cNvPr>
          <p:cNvSpPr txBox="1"/>
          <p:nvPr/>
        </p:nvSpPr>
        <p:spPr>
          <a:xfrm>
            <a:off x="6154169" y="3211110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3F60-1C83-4D53-B62C-E8664689074F}"/>
              </a:ext>
            </a:extLst>
          </p:cNvPr>
          <p:cNvSpPr txBox="1"/>
          <p:nvPr/>
        </p:nvSpPr>
        <p:spPr>
          <a:xfrm>
            <a:off x="1051598" y="3845445"/>
            <a:ext cx="2293596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도착지까지의 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맨해튼 거리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(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칸의 숫자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9BB2C7-50BF-49B8-8C5B-DAB70AE782D9}"/>
              </a:ext>
            </a:extLst>
          </p:cNvPr>
          <p:cNvSpPr/>
          <p:nvPr/>
        </p:nvSpPr>
        <p:spPr bwMode="auto">
          <a:xfrm>
            <a:off x="5001913" y="5645968"/>
            <a:ext cx="3247880" cy="385200"/>
          </a:xfrm>
          <a:prstGeom prst="rect">
            <a:avLst/>
          </a:prstGeom>
          <a:solidFill>
            <a:srgbClr val="92D05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88FEF1-B08B-47A0-926C-B1310AE8115E}"/>
              </a:ext>
            </a:extLst>
          </p:cNvPr>
          <p:cNvSpPr/>
          <p:nvPr/>
        </p:nvSpPr>
        <p:spPr bwMode="auto">
          <a:xfrm>
            <a:off x="7852558" y="4458264"/>
            <a:ext cx="396000" cy="1175736"/>
          </a:xfrm>
          <a:prstGeom prst="rect">
            <a:avLst/>
          </a:prstGeom>
          <a:solidFill>
            <a:srgbClr val="92D05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F362F1-518F-43FA-ABB9-F6426AA21C29}"/>
              </a:ext>
            </a:extLst>
          </p:cNvPr>
          <p:cNvSpPr/>
          <p:nvPr/>
        </p:nvSpPr>
        <p:spPr bwMode="auto">
          <a:xfrm>
            <a:off x="5794044" y="4060578"/>
            <a:ext cx="2454514" cy="385200"/>
          </a:xfrm>
          <a:prstGeom prst="rect">
            <a:avLst/>
          </a:prstGeom>
          <a:solidFill>
            <a:srgbClr val="92D05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6052E9-1CF2-4662-89D6-A658AB0365F0}"/>
              </a:ext>
            </a:extLst>
          </p:cNvPr>
          <p:cNvSpPr/>
          <p:nvPr/>
        </p:nvSpPr>
        <p:spPr bwMode="auto">
          <a:xfrm>
            <a:off x="5396809" y="4045771"/>
            <a:ext cx="396000" cy="1190024"/>
          </a:xfrm>
          <a:prstGeom prst="rect">
            <a:avLst/>
          </a:prstGeom>
          <a:solidFill>
            <a:srgbClr val="92D05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903EBB4-3657-460D-88C8-0490AC6CF106}"/>
              </a:ext>
            </a:extLst>
          </p:cNvPr>
          <p:cNvSpPr/>
          <p:nvPr/>
        </p:nvSpPr>
        <p:spPr bwMode="auto">
          <a:xfrm>
            <a:off x="5803717" y="4852436"/>
            <a:ext cx="396000" cy="385200"/>
          </a:xfrm>
          <a:prstGeom prst="rect">
            <a:avLst/>
          </a:prstGeom>
          <a:solidFill>
            <a:srgbClr val="92D05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3A33D1-D4B1-4BDF-A0FA-0C58A85C7CD0}"/>
              </a:ext>
            </a:extLst>
          </p:cNvPr>
          <p:cNvSpPr/>
          <p:nvPr/>
        </p:nvSpPr>
        <p:spPr bwMode="auto">
          <a:xfrm>
            <a:off x="4597398" y="5645968"/>
            <a:ext cx="396000" cy="385200"/>
          </a:xfrm>
          <a:prstGeom prst="rect">
            <a:avLst/>
          </a:prstGeom>
          <a:solidFill>
            <a:srgbClr val="92D05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233F6C-2B88-4787-9F6E-6E5C1168CADB}"/>
              </a:ext>
            </a:extLst>
          </p:cNvPr>
          <p:cNvSpPr/>
          <p:nvPr/>
        </p:nvSpPr>
        <p:spPr bwMode="auto">
          <a:xfrm>
            <a:off x="4182136" y="5235795"/>
            <a:ext cx="396000" cy="790673"/>
          </a:xfrm>
          <a:prstGeom prst="rect">
            <a:avLst/>
          </a:prstGeom>
          <a:solidFill>
            <a:srgbClr val="92D05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0918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201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solidFill>
                  <a:srgbClr val="008ED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https://slideplayer.com/slide/1511338/</a:t>
            </a:r>
            <a:endParaRPr lang="en-US" altLang="ko-KR" sz="2800" u="sng" dirty="0">
              <a:solidFill>
                <a:srgbClr val="008ED9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A*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탐색 적용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18C48B-8316-4B88-86B9-63B142A69D4C}"/>
              </a:ext>
            </a:extLst>
          </p:cNvPr>
          <p:cNvSpPr/>
          <p:nvPr/>
        </p:nvSpPr>
        <p:spPr bwMode="auto">
          <a:xfrm>
            <a:off x="4569619" y="3138519"/>
            <a:ext cx="432150" cy="4321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172EBA-D279-4ED1-BE02-6012DE9FD128}"/>
              </a:ext>
            </a:extLst>
          </p:cNvPr>
          <p:cNvSpPr/>
          <p:nvPr/>
        </p:nvSpPr>
        <p:spPr bwMode="auto">
          <a:xfrm>
            <a:off x="5794044" y="3133535"/>
            <a:ext cx="432150" cy="432150"/>
          </a:xfrm>
          <a:prstGeom prst="rect">
            <a:avLst/>
          </a:prstGeom>
          <a:solidFill>
            <a:srgbClr val="33CC33"/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F1A99-ADAB-4F0C-BA3F-8C665D4E7A4B}"/>
              </a:ext>
            </a:extLst>
          </p:cNvPr>
          <p:cNvSpPr txBox="1"/>
          <p:nvPr/>
        </p:nvSpPr>
        <p:spPr>
          <a:xfrm>
            <a:off x="4929744" y="3216094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19BC-3DF1-4050-B618-7BF6E2946F23}"/>
              </a:ext>
            </a:extLst>
          </p:cNvPr>
          <p:cNvSpPr txBox="1"/>
          <p:nvPr/>
        </p:nvSpPr>
        <p:spPr>
          <a:xfrm>
            <a:off x="6154169" y="3211110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3F60-1C83-4D53-B62C-E8664689074F}"/>
              </a:ext>
            </a:extLst>
          </p:cNvPr>
          <p:cNvSpPr txBox="1"/>
          <p:nvPr/>
        </p:nvSpPr>
        <p:spPr>
          <a:xfrm>
            <a:off x="1051598" y="3845445"/>
            <a:ext cx="2293596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도착지까지의 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맨해튼 거리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+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지나온 거리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(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칸의 숫자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8C64A9-28E3-4577-90FC-06138B53A51B}"/>
              </a:ext>
            </a:extLst>
          </p:cNvPr>
          <p:cNvGrpSpPr/>
          <p:nvPr/>
        </p:nvGrpSpPr>
        <p:grpSpPr>
          <a:xfrm>
            <a:off x="3350150" y="3638276"/>
            <a:ext cx="5325564" cy="2814998"/>
            <a:chOff x="2000795" y="2695183"/>
            <a:chExt cx="7404462" cy="399866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E8FB850-602C-4CD5-B4A5-C6FD1EB8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795" y="2695183"/>
              <a:ext cx="7404462" cy="39986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A2BCB25-716E-4313-94EB-EB0E3B11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4268" y="3277828"/>
              <a:ext cx="6228805" cy="2831275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A26E04-EBEB-43C3-BC8D-5671B9A0D827}"/>
              </a:ext>
            </a:extLst>
          </p:cNvPr>
          <p:cNvSpPr/>
          <p:nvPr/>
        </p:nvSpPr>
        <p:spPr bwMode="auto">
          <a:xfrm>
            <a:off x="4173619" y="5256188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6+1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15CABD-D0C0-4947-A3F4-EDF27BE74A15}"/>
              </a:ext>
            </a:extLst>
          </p:cNvPr>
          <p:cNvSpPr/>
          <p:nvPr/>
        </p:nvSpPr>
        <p:spPr bwMode="auto">
          <a:xfrm>
            <a:off x="4173619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+2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C20349-7691-49A3-970C-0A5309113625}"/>
              </a:ext>
            </a:extLst>
          </p:cNvPr>
          <p:cNvSpPr/>
          <p:nvPr/>
        </p:nvSpPr>
        <p:spPr bwMode="auto">
          <a:xfrm>
            <a:off x="3777619" y="485489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6+1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6F43D0-16C9-4F32-99D8-80B5B7FD026E}"/>
              </a:ext>
            </a:extLst>
          </p:cNvPr>
          <p:cNvSpPr/>
          <p:nvPr/>
        </p:nvSpPr>
        <p:spPr bwMode="auto">
          <a:xfrm>
            <a:off x="3777619" y="4460798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7+2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1B7E4E-E9A4-4E77-B9EC-2B0E1139B6F3}"/>
              </a:ext>
            </a:extLst>
          </p:cNvPr>
          <p:cNvSpPr/>
          <p:nvPr/>
        </p:nvSpPr>
        <p:spPr bwMode="auto">
          <a:xfrm>
            <a:off x="3775526" y="4057447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+3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48BDF-EE42-447D-B9FD-D11D628EC7D3}"/>
              </a:ext>
            </a:extLst>
          </p:cNvPr>
          <p:cNvSpPr/>
          <p:nvPr/>
        </p:nvSpPr>
        <p:spPr bwMode="auto">
          <a:xfrm>
            <a:off x="3777619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8+1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BA4C06-0400-4C97-910D-BF00A7BFDFCC}"/>
              </a:ext>
            </a:extLst>
          </p:cNvPr>
          <p:cNvSpPr/>
          <p:nvPr/>
        </p:nvSpPr>
        <p:spPr bwMode="auto">
          <a:xfrm>
            <a:off x="4587694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6+3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80FE2F-1EEC-4DCD-81FC-79C26AA2D3F5}"/>
              </a:ext>
            </a:extLst>
          </p:cNvPr>
          <p:cNvSpPr/>
          <p:nvPr/>
        </p:nvSpPr>
        <p:spPr bwMode="auto">
          <a:xfrm>
            <a:off x="4998654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+4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58AA53-7B72-42E4-A96E-2550794F0BB8}"/>
              </a:ext>
            </a:extLst>
          </p:cNvPr>
          <p:cNvSpPr/>
          <p:nvPr/>
        </p:nvSpPr>
        <p:spPr bwMode="auto">
          <a:xfrm>
            <a:off x="5403188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4+5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93A7F8-048E-4122-A48A-9B9FA86E4C90}"/>
              </a:ext>
            </a:extLst>
          </p:cNvPr>
          <p:cNvSpPr/>
          <p:nvPr/>
        </p:nvSpPr>
        <p:spPr bwMode="auto">
          <a:xfrm>
            <a:off x="5811799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+6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A4B732-3764-40D6-9995-F963A446475F}"/>
              </a:ext>
            </a:extLst>
          </p:cNvPr>
          <p:cNvSpPr/>
          <p:nvPr/>
        </p:nvSpPr>
        <p:spPr bwMode="auto">
          <a:xfrm>
            <a:off x="6215613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2+7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216C08-C975-435E-8265-388651F8076C}"/>
              </a:ext>
            </a:extLst>
          </p:cNvPr>
          <p:cNvSpPr/>
          <p:nvPr/>
        </p:nvSpPr>
        <p:spPr bwMode="auto">
          <a:xfrm>
            <a:off x="6619427" y="5643295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+8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5073CD-A4A6-4257-A0D4-BB932D1A8B8F}"/>
              </a:ext>
            </a:extLst>
          </p:cNvPr>
          <p:cNvSpPr/>
          <p:nvPr/>
        </p:nvSpPr>
        <p:spPr bwMode="auto">
          <a:xfrm>
            <a:off x="4180369" y="4048238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7+4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38CAD7-F04E-4B77-89BD-61EBE1D92E56}"/>
              </a:ext>
            </a:extLst>
          </p:cNvPr>
          <p:cNvSpPr/>
          <p:nvPr/>
        </p:nvSpPr>
        <p:spPr bwMode="auto">
          <a:xfrm>
            <a:off x="4592393" y="4052564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+3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3990959-95D2-4BED-8E3B-2FDB764CC84F}"/>
              </a:ext>
            </a:extLst>
          </p:cNvPr>
          <p:cNvSpPr/>
          <p:nvPr/>
        </p:nvSpPr>
        <p:spPr bwMode="auto">
          <a:xfrm>
            <a:off x="4592393" y="4459045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5+6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BDB0F1-A2EB-4419-B622-0FD3602B3E4B}"/>
              </a:ext>
            </a:extLst>
          </p:cNvPr>
          <p:cNvSpPr/>
          <p:nvPr/>
        </p:nvSpPr>
        <p:spPr bwMode="auto">
          <a:xfrm>
            <a:off x="4998654" y="4052564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5+6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FD178F-BE6D-4FFD-A6ED-D3BDDE53D9D1}"/>
              </a:ext>
            </a:extLst>
          </p:cNvPr>
          <p:cNvSpPr/>
          <p:nvPr/>
        </p:nvSpPr>
        <p:spPr bwMode="auto">
          <a:xfrm>
            <a:off x="5411238" y="4052564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+7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04C53B-4693-4EFF-93AE-DAEEA6103463}"/>
              </a:ext>
            </a:extLst>
          </p:cNvPr>
          <p:cNvSpPr/>
          <p:nvPr/>
        </p:nvSpPr>
        <p:spPr bwMode="auto">
          <a:xfrm>
            <a:off x="5818282" y="4052691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3+8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567AE4-B0DB-42C4-B2DE-8C7113850DB5}"/>
              </a:ext>
            </a:extLst>
          </p:cNvPr>
          <p:cNvSpPr/>
          <p:nvPr/>
        </p:nvSpPr>
        <p:spPr bwMode="auto">
          <a:xfrm>
            <a:off x="6230993" y="4048441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+9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136B0A-5C39-4B5C-93F0-C8F2CE665605}"/>
              </a:ext>
            </a:extLst>
          </p:cNvPr>
          <p:cNvSpPr/>
          <p:nvPr/>
        </p:nvSpPr>
        <p:spPr bwMode="auto">
          <a:xfrm>
            <a:off x="6629682" y="4052564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3+10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FD46525-EE2A-470F-B082-403FAC1AEC6A}"/>
              </a:ext>
            </a:extLst>
          </p:cNvPr>
          <p:cNvSpPr/>
          <p:nvPr/>
        </p:nvSpPr>
        <p:spPr bwMode="auto">
          <a:xfrm>
            <a:off x="4996207" y="4457390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4+7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0C33A9-4CDB-462D-9A43-9415D58C70C1}"/>
              </a:ext>
            </a:extLst>
          </p:cNvPr>
          <p:cNvSpPr/>
          <p:nvPr/>
        </p:nvSpPr>
        <p:spPr bwMode="auto">
          <a:xfrm>
            <a:off x="5406838" y="4457390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+8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670035-1F6E-4DA5-8EDC-31C571045E83}"/>
              </a:ext>
            </a:extLst>
          </p:cNvPr>
          <p:cNvSpPr/>
          <p:nvPr/>
        </p:nvSpPr>
        <p:spPr bwMode="auto">
          <a:xfrm>
            <a:off x="5411238" y="485205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2+9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96ABCC-E574-424B-A5E6-5C6EC07552EA}"/>
              </a:ext>
            </a:extLst>
          </p:cNvPr>
          <p:cNvSpPr/>
          <p:nvPr/>
        </p:nvSpPr>
        <p:spPr bwMode="auto">
          <a:xfrm>
            <a:off x="5818282" y="485205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+10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989F7C-DE7D-44F1-9896-A03BB8B6EFA8}"/>
              </a:ext>
            </a:extLst>
          </p:cNvPr>
          <p:cNvSpPr/>
          <p:nvPr/>
        </p:nvSpPr>
        <p:spPr bwMode="auto">
          <a:xfrm>
            <a:off x="7031055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+9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8899A4D-876D-4DBA-BA7A-C30E1BD51E49}"/>
              </a:ext>
            </a:extLst>
          </p:cNvPr>
          <p:cNvSpPr/>
          <p:nvPr/>
        </p:nvSpPr>
        <p:spPr bwMode="auto">
          <a:xfrm>
            <a:off x="5004194" y="4858880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+8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943821-E161-4CB9-BBCB-A58EC2D08B4F}"/>
              </a:ext>
            </a:extLst>
          </p:cNvPr>
          <p:cNvSpPr/>
          <p:nvPr/>
        </p:nvSpPr>
        <p:spPr bwMode="auto">
          <a:xfrm>
            <a:off x="3779916" y="5251220"/>
            <a:ext cx="396000" cy="3852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+0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8325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201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길찾기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문제의 탐색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https://slideplayer.com/slide/1511338/</a:t>
            </a:r>
            <a:endParaRPr lang="en-US" altLang="ko-KR" sz="2800" u="sng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A*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탐색 적용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18C48B-8316-4B88-86B9-63B142A69D4C}"/>
              </a:ext>
            </a:extLst>
          </p:cNvPr>
          <p:cNvSpPr/>
          <p:nvPr/>
        </p:nvSpPr>
        <p:spPr bwMode="auto">
          <a:xfrm>
            <a:off x="4569619" y="3138519"/>
            <a:ext cx="432150" cy="4321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172EBA-D279-4ED1-BE02-6012DE9FD128}"/>
              </a:ext>
            </a:extLst>
          </p:cNvPr>
          <p:cNvSpPr/>
          <p:nvPr/>
        </p:nvSpPr>
        <p:spPr bwMode="auto">
          <a:xfrm>
            <a:off x="5794044" y="3133535"/>
            <a:ext cx="432150" cy="432150"/>
          </a:xfrm>
          <a:prstGeom prst="rect">
            <a:avLst/>
          </a:prstGeom>
          <a:solidFill>
            <a:srgbClr val="33CC33"/>
          </a:solidFill>
          <a:ln w="9525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F1A99-ADAB-4F0C-BA3F-8C665D4E7A4B}"/>
              </a:ext>
            </a:extLst>
          </p:cNvPr>
          <p:cNvSpPr txBox="1"/>
          <p:nvPr/>
        </p:nvSpPr>
        <p:spPr>
          <a:xfrm>
            <a:off x="4929744" y="3216094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819BC-3DF1-4050-B618-7BF6E2946F23}"/>
              </a:ext>
            </a:extLst>
          </p:cNvPr>
          <p:cNvSpPr txBox="1"/>
          <p:nvPr/>
        </p:nvSpPr>
        <p:spPr>
          <a:xfrm>
            <a:off x="6154169" y="3211110"/>
            <a:ext cx="504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783F60-1C83-4D53-B62C-E8664689074F}"/>
              </a:ext>
            </a:extLst>
          </p:cNvPr>
          <p:cNvSpPr txBox="1"/>
          <p:nvPr/>
        </p:nvSpPr>
        <p:spPr>
          <a:xfrm>
            <a:off x="1051598" y="3845445"/>
            <a:ext cx="2293596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휴리스틱 정보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도착지까지의 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맨해튼 거리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+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지나온 거리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(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칸의 숫자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8C64A9-28E3-4577-90FC-06138B53A51B}"/>
              </a:ext>
            </a:extLst>
          </p:cNvPr>
          <p:cNvGrpSpPr/>
          <p:nvPr/>
        </p:nvGrpSpPr>
        <p:grpSpPr>
          <a:xfrm>
            <a:off x="3350150" y="3638276"/>
            <a:ext cx="5325564" cy="2814998"/>
            <a:chOff x="2000795" y="2695183"/>
            <a:chExt cx="7404462" cy="399866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E8FB850-602C-4CD5-B4A5-C6FD1EB8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0795" y="2695183"/>
              <a:ext cx="7404462" cy="39986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A2BCB25-716E-4313-94EB-EB0E3B11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4268" y="3277828"/>
              <a:ext cx="6228805" cy="2831275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A26E04-EBEB-43C3-BC8D-5671B9A0D827}"/>
              </a:ext>
            </a:extLst>
          </p:cNvPr>
          <p:cNvSpPr/>
          <p:nvPr/>
        </p:nvSpPr>
        <p:spPr bwMode="auto">
          <a:xfrm>
            <a:off x="4173619" y="5256188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6+1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15CABD-D0C0-4947-A3F4-EDF27BE74A15}"/>
              </a:ext>
            </a:extLst>
          </p:cNvPr>
          <p:cNvSpPr/>
          <p:nvPr/>
        </p:nvSpPr>
        <p:spPr bwMode="auto">
          <a:xfrm>
            <a:off x="4173619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+2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C20349-7691-49A3-970C-0A5309113625}"/>
              </a:ext>
            </a:extLst>
          </p:cNvPr>
          <p:cNvSpPr/>
          <p:nvPr/>
        </p:nvSpPr>
        <p:spPr bwMode="auto">
          <a:xfrm>
            <a:off x="3777619" y="485489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6+1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6F43D0-16C9-4F32-99D8-80B5B7FD026E}"/>
              </a:ext>
            </a:extLst>
          </p:cNvPr>
          <p:cNvSpPr/>
          <p:nvPr/>
        </p:nvSpPr>
        <p:spPr bwMode="auto">
          <a:xfrm>
            <a:off x="3777619" y="4460798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7+2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1B7E4E-E9A4-4E77-B9EC-2B0E1139B6F3}"/>
              </a:ext>
            </a:extLst>
          </p:cNvPr>
          <p:cNvSpPr/>
          <p:nvPr/>
        </p:nvSpPr>
        <p:spPr bwMode="auto">
          <a:xfrm>
            <a:off x="3775526" y="4057447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+3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348BDF-EE42-447D-B9FD-D11D628EC7D3}"/>
              </a:ext>
            </a:extLst>
          </p:cNvPr>
          <p:cNvSpPr/>
          <p:nvPr/>
        </p:nvSpPr>
        <p:spPr bwMode="auto">
          <a:xfrm>
            <a:off x="3777619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8+1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BA4C06-0400-4C97-910D-BF00A7BFDFCC}"/>
              </a:ext>
            </a:extLst>
          </p:cNvPr>
          <p:cNvSpPr/>
          <p:nvPr/>
        </p:nvSpPr>
        <p:spPr bwMode="auto">
          <a:xfrm>
            <a:off x="4587694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6+3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080FE2F-1EEC-4DCD-81FC-79C26AA2D3F5}"/>
              </a:ext>
            </a:extLst>
          </p:cNvPr>
          <p:cNvSpPr/>
          <p:nvPr/>
        </p:nvSpPr>
        <p:spPr bwMode="auto">
          <a:xfrm>
            <a:off x="4998654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+4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58AA53-7B72-42E4-A96E-2550794F0BB8}"/>
              </a:ext>
            </a:extLst>
          </p:cNvPr>
          <p:cNvSpPr/>
          <p:nvPr/>
        </p:nvSpPr>
        <p:spPr bwMode="auto">
          <a:xfrm>
            <a:off x="5403188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4+5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F93A7F8-048E-4122-A48A-9B9FA86E4C90}"/>
              </a:ext>
            </a:extLst>
          </p:cNvPr>
          <p:cNvSpPr/>
          <p:nvPr/>
        </p:nvSpPr>
        <p:spPr bwMode="auto">
          <a:xfrm>
            <a:off x="5811799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+6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A4B732-3764-40D6-9995-F963A446475F}"/>
              </a:ext>
            </a:extLst>
          </p:cNvPr>
          <p:cNvSpPr/>
          <p:nvPr/>
        </p:nvSpPr>
        <p:spPr bwMode="auto">
          <a:xfrm>
            <a:off x="6215613" y="564890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2+7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B216C08-C975-435E-8265-388651F8076C}"/>
              </a:ext>
            </a:extLst>
          </p:cNvPr>
          <p:cNvSpPr/>
          <p:nvPr/>
        </p:nvSpPr>
        <p:spPr bwMode="auto">
          <a:xfrm>
            <a:off x="6619427" y="5643295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+8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75073CD-A4A6-4257-A0D4-BB932D1A8B8F}"/>
              </a:ext>
            </a:extLst>
          </p:cNvPr>
          <p:cNvSpPr/>
          <p:nvPr/>
        </p:nvSpPr>
        <p:spPr bwMode="auto">
          <a:xfrm>
            <a:off x="4180369" y="4048238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7+4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838CAD7-F04E-4B77-89BD-61EBE1D92E56}"/>
              </a:ext>
            </a:extLst>
          </p:cNvPr>
          <p:cNvSpPr/>
          <p:nvPr/>
        </p:nvSpPr>
        <p:spPr bwMode="auto">
          <a:xfrm>
            <a:off x="4592393" y="4052564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+3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3990959-95D2-4BED-8E3B-2FDB764CC84F}"/>
              </a:ext>
            </a:extLst>
          </p:cNvPr>
          <p:cNvSpPr/>
          <p:nvPr/>
        </p:nvSpPr>
        <p:spPr bwMode="auto">
          <a:xfrm>
            <a:off x="4592393" y="4459045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5+6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BDB0F1-A2EB-4419-B622-0FD3602B3E4B}"/>
              </a:ext>
            </a:extLst>
          </p:cNvPr>
          <p:cNvSpPr/>
          <p:nvPr/>
        </p:nvSpPr>
        <p:spPr bwMode="auto">
          <a:xfrm>
            <a:off x="4998654" y="4052564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5+6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FD178F-BE6D-4FFD-A6ED-D3BDDE53D9D1}"/>
              </a:ext>
            </a:extLst>
          </p:cNvPr>
          <p:cNvSpPr/>
          <p:nvPr/>
        </p:nvSpPr>
        <p:spPr bwMode="auto">
          <a:xfrm>
            <a:off x="5411238" y="4052564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+7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04C53B-4693-4EFF-93AE-DAEEA6103463}"/>
              </a:ext>
            </a:extLst>
          </p:cNvPr>
          <p:cNvSpPr/>
          <p:nvPr/>
        </p:nvSpPr>
        <p:spPr bwMode="auto">
          <a:xfrm>
            <a:off x="5818282" y="4052691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3+8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7567AE4-B0DB-42C4-B2DE-8C7113850DB5}"/>
              </a:ext>
            </a:extLst>
          </p:cNvPr>
          <p:cNvSpPr/>
          <p:nvPr/>
        </p:nvSpPr>
        <p:spPr bwMode="auto">
          <a:xfrm>
            <a:off x="6230993" y="4048441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+9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136B0A-5C39-4B5C-93F0-C8F2CE665605}"/>
              </a:ext>
            </a:extLst>
          </p:cNvPr>
          <p:cNvSpPr/>
          <p:nvPr/>
        </p:nvSpPr>
        <p:spPr bwMode="auto">
          <a:xfrm>
            <a:off x="6629682" y="4052564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3+10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FD46525-EE2A-470F-B082-403FAC1AEC6A}"/>
              </a:ext>
            </a:extLst>
          </p:cNvPr>
          <p:cNvSpPr/>
          <p:nvPr/>
        </p:nvSpPr>
        <p:spPr bwMode="auto">
          <a:xfrm>
            <a:off x="4996207" y="4457390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4+7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0C33A9-4CDB-462D-9A43-9415D58C70C1}"/>
              </a:ext>
            </a:extLst>
          </p:cNvPr>
          <p:cNvSpPr/>
          <p:nvPr/>
        </p:nvSpPr>
        <p:spPr bwMode="auto">
          <a:xfrm>
            <a:off x="5406838" y="4457390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+8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670035-1F6E-4DA5-8EDC-31C571045E83}"/>
              </a:ext>
            </a:extLst>
          </p:cNvPr>
          <p:cNvSpPr/>
          <p:nvPr/>
        </p:nvSpPr>
        <p:spPr bwMode="auto">
          <a:xfrm>
            <a:off x="5411238" y="485205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2+9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96ABCC-E574-424B-A5E6-5C6EC07552EA}"/>
              </a:ext>
            </a:extLst>
          </p:cNvPr>
          <p:cNvSpPr/>
          <p:nvPr/>
        </p:nvSpPr>
        <p:spPr bwMode="auto">
          <a:xfrm>
            <a:off x="5818282" y="4852056"/>
            <a:ext cx="396000" cy="38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373C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kumimoji="1" lang="en-US" altLang="ko-KR" b="0" i="0" u="none" strike="noStrike" cap="none" normalizeH="0" baseline="0" dirty="0">
                <a:solidFill>
                  <a:schemeClr val="tx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+10</a:t>
            </a:r>
            <a:endParaRPr kumimoji="1" lang="ko-KR" altLang="en-US" b="0" i="0" u="none" strike="noStrike" cap="none" normalizeH="0" baseline="0" dirty="0">
              <a:solidFill>
                <a:schemeClr val="tx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F06004-6C27-4529-92D4-372A89DD4C60}"/>
              </a:ext>
            </a:extLst>
          </p:cNvPr>
          <p:cNvSpPr/>
          <p:nvPr/>
        </p:nvSpPr>
        <p:spPr bwMode="auto">
          <a:xfrm>
            <a:off x="3771525" y="4047086"/>
            <a:ext cx="396000" cy="1184112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1EFD17F-0111-402B-AD7F-CEE930CD31E3}"/>
              </a:ext>
            </a:extLst>
          </p:cNvPr>
          <p:cNvSpPr/>
          <p:nvPr/>
        </p:nvSpPr>
        <p:spPr bwMode="auto">
          <a:xfrm>
            <a:off x="4184236" y="4047086"/>
            <a:ext cx="1625691" cy="385200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1A2A71-4EE9-4BB3-9466-C0D3D6AF61DF}"/>
              </a:ext>
            </a:extLst>
          </p:cNvPr>
          <p:cNvSpPr/>
          <p:nvPr/>
        </p:nvSpPr>
        <p:spPr bwMode="auto">
          <a:xfrm>
            <a:off x="5411238" y="4436400"/>
            <a:ext cx="396000" cy="800855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E07D0F0-C467-448E-A262-AC3329D68FFD}"/>
              </a:ext>
            </a:extLst>
          </p:cNvPr>
          <p:cNvSpPr/>
          <p:nvPr/>
        </p:nvSpPr>
        <p:spPr bwMode="auto">
          <a:xfrm>
            <a:off x="5811799" y="4850735"/>
            <a:ext cx="396000" cy="385200"/>
          </a:xfrm>
          <a:prstGeom prst="rect">
            <a:avLst/>
          </a:prstGeom>
          <a:solidFill>
            <a:srgbClr val="FFFF00">
              <a:alpha val="51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45670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12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탐색 알고리즘 시뮬레이터 실습하기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https://qiao.github.io/PathFinding.js/visual/</a:t>
            </a:r>
            <a:endParaRPr lang="en-US" altLang="ko-KR" sz="2800" u="sng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F4113-52C4-4AD6-B68A-48E3660F77C8}"/>
              </a:ext>
            </a:extLst>
          </p:cNvPr>
          <p:cNvSpPr txBox="1"/>
          <p:nvPr/>
        </p:nvSpPr>
        <p:spPr>
          <a:xfrm>
            <a:off x="5433919" y="2952647"/>
            <a:ext cx="3601249" cy="2274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198" indent="-2141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13X7</a:t>
            </a:r>
          </a:p>
          <a:p>
            <a:pPr marL="214198" indent="-2141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Best-First-Search (or</a:t>
            </a:r>
            <a:r>
              <a:rPr lang="ko-KR" altLang="en-US" sz="20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A*)</a:t>
            </a:r>
          </a:p>
          <a:p>
            <a:pPr marL="214198" indent="-2141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Manhattan</a:t>
            </a:r>
          </a:p>
          <a:p>
            <a:pPr marL="214198" indent="-21419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Allow Diagonal(X)</a:t>
            </a:r>
            <a:endParaRPr lang="ko-KR" altLang="en-US" sz="2099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AED02697-2EFC-437C-86B7-4CE0629B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19" y="2981172"/>
            <a:ext cx="4191197" cy="22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6373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맨해튼 거리와 유클리드 거리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65E553-06E6-42CB-9259-4F034A5FB7EB}"/>
              </a:ext>
            </a:extLst>
          </p:cNvPr>
          <p:cNvGrpSpPr/>
          <p:nvPr/>
        </p:nvGrpSpPr>
        <p:grpSpPr>
          <a:xfrm>
            <a:off x="593725" y="2418269"/>
            <a:ext cx="8371195" cy="2548679"/>
            <a:chOff x="536219" y="2462490"/>
            <a:chExt cx="8371195" cy="2548679"/>
          </a:xfrm>
        </p:grpSpPr>
        <p:pic>
          <p:nvPicPr>
            <p:cNvPr id="8" name="_x52813704">
              <a:extLst>
                <a:ext uri="{FF2B5EF4-FFF2-40B4-BE49-F238E27FC236}">
                  <a16:creationId xmlns:a16="http://schemas.microsoft.com/office/drawing/2014/main" id="{721C2655-F6E4-48BA-B23C-22AEFDCC4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19" y="2462490"/>
              <a:ext cx="2535393" cy="253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45F6F45-9E75-47BD-A839-6BE9FFD2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6657" y="2462490"/>
              <a:ext cx="5730757" cy="254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50130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11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탐색 알고리즘의 구현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(with Python)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https://github.com/dplus1016/search_algorithm</a:t>
            </a:r>
            <a:endParaRPr lang="en-US" altLang="ko-KR" sz="2400" u="sng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080DCD-35AC-4848-B5C8-DC6E2B27F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858" y="3125763"/>
            <a:ext cx="2530683" cy="2673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37ABE3-4CEF-4CF2-AF39-C44E3F55D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045" y="3125763"/>
            <a:ext cx="1626544" cy="158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7841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11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다양한 탐색 문제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선교사와 식인종의 강 건너기 문제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344565-E143-49C5-96BA-A6E743CF7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19" y="2949936"/>
            <a:ext cx="6490287" cy="114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A8A7F1-A2B5-4F6B-965E-3BB61F81B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19" y="4280838"/>
            <a:ext cx="6476007" cy="1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5775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11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다양한 탐색 문제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선교사와 식인종의 강 건너기 문제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40726F-5A1F-4800-BD1E-ECA98EA8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19" y="2922444"/>
            <a:ext cx="5684789" cy="34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1982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B818F-5E17-4039-B255-4BF2A3F1BD5D}"/>
              </a:ext>
            </a:extLst>
          </p:cNvPr>
          <p:cNvSpPr txBox="1"/>
          <p:nvPr/>
        </p:nvSpPr>
        <p:spPr>
          <a:xfrm>
            <a:off x="593725" y="1481944"/>
            <a:ext cx="707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4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그래서 </a:t>
            </a:r>
            <a:r>
              <a:rPr lang="en-US" altLang="ko-KR" sz="24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CNN(Convolutional Neural Network)…</a:t>
            </a:r>
            <a:endParaRPr lang="ko-KR" altLang="en-US" sz="2400" b="1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E3125-F918-417F-A4E2-A3511E56EE38}"/>
              </a:ext>
            </a:extLst>
          </p:cNvPr>
          <p:cNvSpPr txBox="1"/>
          <p:nvPr/>
        </p:nvSpPr>
        <p:spPr>
          <a:xfrm>
            <a:off x="593725" y="2233860"/>
            <a:ext cx="8400056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이미지 처리에 특히 적합한 신경망</a:t>
            </a:r>
            <a:endParaRPr lang="en-US" altLang="ko-KR" sz="1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이미지를 입력으로 사용하고 인공 신경망의 각 계층에서 일련의 필터가 이미지에 적용</a:t>
            </a:r>
            <a:endParaRPr lang="en-US" altLang="ko-KR" sz="18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숫자</a:t>
            </a:r>
            <a:r>
              <a:rPr lang="en-US" altLang="ko-KR" sz="1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얼굴</a:t>
            </a:r>
            <a:r>
              <a:rPr lang="en-US" altLang="ko-KR" sz="1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8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번호판 인식과 같은 이미지 입력으로 사용하는 모든 종류의 작업에 적용됨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AA93F1-97ED-4853-B906-81AF3A31E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5" y="3822928"/>
            <a:ext cx="2842450" cy="23413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6E8B14-A790-4CE1-BCB0-F1080D92B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245" y="3814227"/>
            <a:ext cx="2433719" cy="23413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0BBE72-0414-40B5-8657-E3A614C16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716" y="3822927"/>
            <a:ext cx="2581728" cy="232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5693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11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다양한 탐색 문제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선교사와 식인종의 강 건너기 문제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_x306407040">
            <a:extLst>
              <a:ext uri="{FF2B5EF4-FFF2-40B4-BE49-F238E27FC236}">
                <a16:creationId xmlns:a16="http://schemas.microsoft.com/office/drawing/2014/main" id="{7FCB7CC0-4D06-4406-9CEC-3D4C20883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69" y="2958334"/>
            <a:ext cx="6253849" cy="320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BEF4B-B377-4F5E-AC76-613918A4101C}"/>
              </a:ext>
            </a:extLst>
          </p:cNvPr>
          <p:cNvSpPr txBox="1"/>
          <p:nvPr/>
        </p:nvSpPr>
        <p:spPr>
          <a:xfrm>
            <a:off x="1981079" y="6219084"/>
            <a:ext cx="480462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99" kern="0" spc="-37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</a:t>
            </a:r>
            <a:r>
              <a:rPr lang="ko-KR" altLang="en-US" sz="1799" kern="0" spc="-37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선교사와 식인종의 강 건너기 문제의 상태 공간</a:t>
            </a:r>
            <a:r>
              <a:rPr lang="en-US" altLang="ko-KR" sz="1799" kern="0" spc="-37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</a:t>
            </a:r>
            <a:endParaRPr lang="ko-KR" altLang="en-US" sz="1799" kern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50684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11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다양한 탐색 문제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선교사와 식인종의 강 건너기 문제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_x306406720">
            <a:extLst>
              <a:ext uri="{FF2B5EF4-FFF2-40B4-BE49-F238E27FC236}">
                <a16:creationId xmlns:a16="http://schemas.microsoft.com/office/drawing/2014/main" id="{BCB0B04D-64F2-4329-9495-BA0B1F03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6"/>
          <a:stretch>
            <a:fillRect/>
          </a:stretch>
        </p:blipFill>
        <p:spPr bwMode="auto">
          <a:xfrm>
            <a:off x="1112419" y="2965969"/>
            <a:ext cx="5131029" cy="26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19FF3-3CC5-4C7C-A08D-08AB82595EC0}"/>
              </a:ext>
            </a:extLst>
          </p:cNvPr>
          <p:cNvSpPr txBox="1"/>
          <p:nvPr/>
        </p:nvSpPr>
        <p:spPr>
          <a:xfrm>
            <a:off x="1393123" y="5761315"/>
            <a:ext cx="4569619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99" kern="0" spc="-37" dirty="0">
                <a:solidFill>
                  <a:srgbClr val="80008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/>
              </a:rPr>
              <a:t>https://javalab.org/boat_puzzle/</a:t>
            </a:r>
            <a:endParaRPr lang="en-US" altLang="ko-KR" sz="1799" kern="0" spc="-37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652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11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다양한 탐색 문제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틱택토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400" b="0" i="0" u="none" strike="noStrike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Tic Tac Toe)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_x52813704">
            <a:extLst>
              <a:ext uri="{FF2B5EF4-FFF2-40B4-BE49-F238E27FC236}">
                <a16:creationId xmlns:a16="http://schemas.microsoft.com/office/drawing/2014/main" id="{5C2260FF-BCFC-4B0D-B367-957D1274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2294" y="2962370"/>
            <a:ext cx="7980197" cy="9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09B423-FC7A-4A60-9A62-29824314AC23}"/>
              </a:ext>
            </a:extLst>
          </p:cNvPr>
          <p:cNvSpPr txBox="1"/>
          <p:nvPr/>
        </p:nvSpPr>
        <p:spPr>
          <a:xfrm>
            <a:off x="4233205" y="4000824"/>
            <a:ext cx="4569619" cy="404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49" kern="0" spc="-67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※ </a:t>
            </a:r>
            <a:r>
              <a:rPr lang="ko-KR" altLang="en-US" sz="1349" kern="0" spc="-67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가장 최근에 써넣은 글자를 진하게 표시한 것임</a:t>
            </a:r>
            <a:r>
              <a:rPr lang="en-US" altLang="ko-KR" sz="1349" kern="0" spc="-67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799" kern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4" name="_x306406640">
            <a:extLst>
              <a:ext uri="{FF2B5EF4-FFF2-40B4-BE49-F238E27FC236}">
                <a16:creationId xmlns:a16="http://schemas.microsoft.com/office/drawing/2014/main" id="{A0BB1C0D-6786-4C9B-A671-57858C50C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2"/>
          <a:stretch>
            <a:fillRect/>
          </a:stretch>
        </p:blipFill>
        <p:spPr bwMode="auto">
          <a:xfrm>
            <a:off x="877800" y="4492656"/>
            <a:ext cx="3694906" cy="20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A024C4-8540-4383-8C2F-AC58D279FF83}"/>
              </a:ext>
            </a:extLst>
          </p:cNvPr>
          <p:cNvSpPr txBox="1"/>
          <p:nvPr/>
        </p:nvSpPr>
        <p:spPr>
          <a:xfrm>
            <a:off x="4572706" y="5382717"/>
            <a:ext cx="2337034" cy="509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99" u="sng" kern="0" spc="-37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5"/>
              </a:rPr>
              <a:t>http://t.ly/sDGR</a:t>
            </a:r>
            <a:endParaRPr lang="en-US" altLang="ko-KR" sz="1799" kern="0" spc="-37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7298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11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다양한 탐색 문제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틱택토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400" b="0" i="0" u="none" strike="noStrike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Tic Tac Toe)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EA65C7-D7EC-4122-86CB-7C560AA8382F}"/>
              </a:ext>
            </a:extLst>
          </p:cNvPr>
          <p:cNvGrpSpPr/>
          <p:nvPr/>
        </p:nvGrpSpPr>
        <p:grpSpPr>
          <a:xfrm>
            <a:off x="4447940" y="1472058"/>
            <a:ext cx="4569619" cy="5101515"/>
            <a:chOff x="4608758" y="2202194"/>
            <a:chExt cx="4569619" cy="5101515"/>
          </a:xfrm>
        </p:grpSpPr>
        <p:pic>
          <p:nvPicPr>
            <p:cNvPr id="10" name="_x182238880">
              <a:extLst>
                <a:ext uri="{FF2B5EF4-FFF2-40B4-BE49-F238E27FC236}">
                  <a16:creationId xmlns:a16="http://schemas.microsoft.com/office/drawing/2014/main" id="{F5C00B70-4A3D-4ACB-9FC0-97D5DC302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902" y="2202194"/>
              <a:ext cx="4135332" cy="468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BBDEE1-0DE9-4E61-B9AC-366E6B6537B9}"/>
                </a:ext>
              </a:extLst>
            </p:cNvPr>
            <p:cNvSpPr txBox="1"/>
            <p:nvPr/>
          </p:nvSpPr>
          <p:spPr>
            <a:xfrm>
              <a:off x="4608758" y="6961051"/>
              <a:ext cx="4569619" cy="342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349" kern="0" spc="-37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[</a:t>
              </a:r>
              <a:r>
                <a:rPr lang="ko-KR" altLang="en-US" sz="1349" kern="0" spc="-37" dirty="0" err="1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틱택토</a:t>
              </a:r>
              <a:r>
                <a:rPr lang="ko-KR" altLang="en-US" sz="1349" kern="0" spc="-37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게임 상태 공간의 일부</a:t>
              </a:r>
              <a:r>
                <a:rPr lang="en-US" altLang="ko-KR" sz="1349" kern="0" spc="-37" dirty="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]</a:t>
              </a:r>
              <a:endParaRPr lang="ko-KR" altLang="en-US" sz="1499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3ECACB-3579-4B2F-B7DD-68C939DF4F16}"/>
              </a:ext>
            </a:extLst>
          </p:cNvPr>
          <p:cNvSpPr txBox="1"/>
          <p:nvPr/>
        </p:nvSpPr>
        <p:spPr>
          <a:xfrm>
            <a:off x="210587" y="3583080"/>
            <a:ext cx="4177938" cy="43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99" u="sng" kern="0" spc="-52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/>
              </a:rPr>
              <a:t>http://www.cs.jhu.edu/~jorgev/cs106/ttt.pdf</a:t>
            </a:r>
            <a:endParaRPr lang="en-US" altLang="ko-KR" sz="1499" kern="0" spc="-52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DA2EC-5D26-4D17-AEB8-00282E0885A8}"/>
              </a:ext>
            </a:extLst>
          </p:cNvPr>
          <p:cNvSpPr txBox="1"/>
          <p:nvPr/>
        </p:nvSpPr>
        <p:spPr>
          <a:xfrm>
            <a:off x="256283" y="3404758"/>
            <a:ext cx="4569619" cy="323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99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▶ How to Win at Tic-Tac-Toe </a:t>
            </a:r>
            <a:endParaRPr lang="ko-KR" altLang="en-US" sz="1499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45340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179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다양한 탐색 문제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진공청소기 상태 공간 완성하기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-L: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왼쪽으로 이동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R: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오른쪽으로 이동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S: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먼지 제거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_x52813864">
            <a:extLst>
              <a:ext uri="{FF2B5EF4-FFF2-40B4-BE49-F238E27FC236}">
                <a16:creationId xmlns:a16="http://schemas.microsoft.com/office/drawing/2014/main" id="{FC27D37B-A747-439B-A701-697C140E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397" y="3621590"/>
            <a:ext cx="4877733" cy="266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666823-0C12-4A16-A7B2-E828710F66B5}"/>
              </a:ext>
            </a:extLst>
          </p:cNvPr>
          <p:cNvSpPr txBox="1"/>
          <p:nvPr/>
        </p:nvSpPr>
        <p:spPr>
          <a:xfrm>
            <a:off x="3921395" y="6483273"/>
            <a:ext cx="5113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en-US" altLang="ko-KR" sz="1400" b="0" i="0" u="none" strike="noStrike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Artificial Intelligence: A Modern Approach(3</a:t>
            </a:r>
            <a:r>
              <a:rPr lang="en-US" altLang="ko-KR" sz="1400" baseline="300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rd</a:t>
            </a:r>
            <a:r>
              <a:rPr lang="ko-KR" altLang="en-US" sz="14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Edition)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61512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탐색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E38D0-DA3E-4AE9-8731-B9A2A1422EF3}"/>
              </a:ext>
            </a:extLst>
          </p:cNvPr>
          <p:cNvSpPr txBox="1"/>
          <p:nvPr/>
        </p:nvSpPr>
        <p:spPr>
          <a:xfrm>
            <a:off x="464193" y="1625994"/>
            <a:ext cx="8570975" cy="3793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실생활에 적용가능한 탐색 문제</a:t>
            </a:r>
          </a:p>
          <a:p>
            <a:pPr marL="541446" lvl="1" indent="-1368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실생활에 적용가능한 탐색 문제 찾아보기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빠른 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방법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찾기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놀이공원 등의 매표 시 가장 저렴하게 하기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04597" lvl="1"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각종 보드게임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체스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장기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오목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바둑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스도쿠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404597" lvl="1"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-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 외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2085147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ChangeArrowheads="1"/>
          </p:cNvSpPr>
          <p:nvPr/>
        </p:nvSpPr>
        <p:spPr bwMode="white">
          <a:xfrm>
            <a:off x="5919788" y="795338"/>
            <a:ext cx="2089150" cy="15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SW</a:t>
            </a:r>
            <a:r>
              <a:rPr lang="ko-KR" altLang="en-US" sz="900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 담당교원 역량강화 핵심연수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white">
          <a:xfrm>
            <a:off x="592137" y="2084388"/>
            <a:ext cx="8371007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900" dirty="0">
                <a:solidFill>
                  <a:srgbClr val="94D1C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차시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인공지능 수업을 위한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모둠별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주제 선택 및 교수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·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학습 방법에 대한 아이디어 공유하기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white">
          <a:xfrm>
            <a:off x="592138" y="3021013"/>
            <a:ext cx="577691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900" dirty="0">
                <a:solidFill>
                  <a:srgbClr val="94D1C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차시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모둠별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교수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·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학습 방법 구상하기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수업 지도안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수업 자료 등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white">
          <a:xfrm>
            <a:off x="592138" y="4010025"/>
            <a:ext cx="577691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900" dirty="0">
                <a:solidFill>
                  <a:srgbClr val="94D1C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차시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ko-KR" altLang="en-US" sz="1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모둠별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산출물 발표하기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공통과정</a:t>
            </a:r>
          </a:p>
        </p:txBody>
      </p:sp>
    </p:spTree>
    <p:extLst>
      <p:ext uri="{BB962C8B-B14F-4D97-AF65-F5344CB8AC3E}">
        <p14:creationId xmlns:p14="http://schemas.microsoft.com/office/powerpoint/2010/main" val="31267480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ChangeArrowheads="1"/>
          </p:cNvSpPr>
          <p:nvPr/>
        </p:nvSpPr>
        <p:spPr bwMode="white">
          <a:xfrm>
            <a:off x="5919788" y="795338"/>
            <a:ext cx="2089150" cy="15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SW</a:t>
            </a:r>
            <a:r>
              <a:rPr lang="ko-KR" altLang="en-US" sz="900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 담당교원 역량강화 핵심연수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</a:t>
            </a:r>
            <a:r>
              <a:rPr lang="ko-KR" altLang="en-US" sz="2500" dirty="0">
                <a:solidFill>
                  <a:srgbClr val="150C6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요약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599C9C-82A5-437D-8762-D8273A4A9C4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92138" y="1692276"/>
            <a:ext cx="5776912" cy="102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900" dirty="0">
                <a:solidFill>
                  <a:srgbClr val="94D1C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차시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인식의 다양한 사례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컴퓨터 비전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 완전 연결 신경망</a:t>
            </a:r>
            <a:endParaRPr lang="en-US" altLang="ko-KR" sz="1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DNN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과 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CNN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 비교</a:t>
            </a:r>
            <a:endParaRPr lang="en-US" altLang="ko-KR" sz="1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-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컴퓨터 비전 실습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D3B11-392A-4113-A115-EE0656BF7C6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92138" y="3112628"/>
            <a:ext cx="6498356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900" dirty="0">
                <a:solidFill>
                  <a:srgbClr val="94D1C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차시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9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탐색 알고리즘</a:t>
            </a:r>
            <a:endParaRPr lang="ko-KR" altLang="en-US" sz="1900" dirty="0">
              <a:solidFill>
                <a:srgbClr val="150C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언덕 등반 기법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최상 우선 탐색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A*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탐색</a:t>
            </a:r>
            <a:endParaRPr lang="en-US" altLang="ko-KR" sz="1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- 8-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퍼즐과 </a:t>
            </a:r>
            <a:r>
              <a:rPr lang="ko-KR" altLang="en-US" sz="1400" dirty="0" err="1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길찾기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문제의 탐색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80AD964-7590-42A7-95AA-AEB26A7F2A9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92138" y="4579019"/>
            <a:ext cx="7439025" cy="13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900" dirty="0">
                <a:solidFill>
                  <a:srgbClr val="94D1C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차시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탐색 알고리즘의 구현</a:t>
            </a:r>
            <a:r>
              <a:rPr lang="en-US" altLang="ko-KR" sz="19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(with Python)</a:t>
            </a:r>
            <a:endParaRPr lang="ko-KR" altLang="en-US" sz="1900" dirty="0">
              <a:solidFill>
                <a:srgbClr val="150C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탐색 알고리즘 시뮬레이터 실습</a:t>
            </a:r>
            <a:endParaRPr lang="en-US" altLang="ko-KR" sz="1400" dirty="0">
              <a:solidFill>
                <a:srgbClr val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  - 8-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퍼즐 문제 해결을 위한 탐색 알고리즘의 구현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(Python </a:t>
            </a:r>
            <a:r>
              <a:rPr lang="ko-KR" altLang="en-US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프로그래밍</a:t>
            </a:r>
            <a:r>
              <a:rPr lang="en-US" altLang="ko-KR" sz="140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43856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943A3-022C-41A8-A616-C632F157678C}"/>
              </a:ext>
            </a:extLst>
          </p:cNvPr>
          <p:cNvSpPr txBox="1"/>
          <p:nvPr/>
        </p:nvSpPr>
        <p:spPr>
          <a:xfrm>
            <a:off x="593725" y="1625994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en-US" altLang="ko-KR" sz="2400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DNN VS CNN</a:t>
            </a:r>
            <a:endParaRPr lang="ko-KR" altLang="en-US" sz="2400" dirty="0"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CCEBE-8D6D-40AA-B52D-56A66A0D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" y="4065588"/>
            <a:ext cx="8248650" cy="1990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6557FC-D46C-42EB-A8FC-7E0360682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" y="2227263"/>
            <a:ext cx="82105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7383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7D47B9-F3B9-4F53-BC2A-82BD38115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8606"/>
            <a:ext cx="9139238" cy="4356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C774C2-4301-4543-A888-38E26772A495}"/>
              </a:ext>
            </a:extLst>
          </p:cNvPr>
          <p:cNvSpPr txBox="1"/>
          <p:nvPr/>
        </p:nvSpPr>
        <p:spPr>
          <a:xfrm>
            <a:off x="731068" y="6056313"/>
            <a:ext cx="7677102" cy="112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hlinkClick r:id="rId5"/>
              </a:rPr>
              <a:t>https://paperswithcode.com/sota/image-classification-on-imagenet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38476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ChangeArrowheads="1"/>
          </p:cNvSpPr>
          <p:nvPr/>
        </p:nvSpPr>
        <p:spPr bwMode="white">
          <a:xfrm>
            <a:off x="593725" y="688975"/>
            <a:ext cx="26908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sz="2500" dirty="0">
                <a:solidFill>
                  <a:srgbClr val="150C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인식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white">
          <a:xfrm>
            <a:off x="5922963" y="796925"/>
            <a:ext cx="2089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2021년 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</a:t>
            </a:r>
            <a:r>
              <a:rPr lang="ko-KR" altLang="en-US" sz="900" dirty="0" err="1">
                <a:solidFill>
                  <a:srgbClr val="FFFFFF"/>
                </a:solidFill>
                <a:latin typeface="바탕" panose="02030600000101010101" pitchFamily="18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9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AI교육</a:t>
            </a:r>
            <a:r>
              <a:rPr lang="ko-KR" altLang="en-US" sz="9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담당교원 역량강화 핵심연수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white">
          <a:xfrm>
            <a:off x="5961063" y="600075"/>
            <a:ext cx="20701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04888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54163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01850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51125" defTabSz="-45199300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1083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655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40227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79925" defTabSz="-451993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ko-KR" altLang="en-US" sz="1100" dirty="0">
                <a:solidFill>
                  <a:srgbClr val="94D1CA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[(고교)주제1] 지능 에이전트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BB130B-8734-4648-B1CA-C9CE18027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46" y="2593096"/>
            <a:ext cx="6767146" cy="2431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2C7CA5-2771-42E9-A868-26457774BC1A}"/>
              </a:ext>
            </a:extLst>
          </p:cNvPr>
          <p:cNvSpPr txBox="1"/>
          <p:nvPr/>
        </p:nvSpPr>
        <p:spPr>
          <a:xfrm>
            <a:off x="3921394" y="5760650"/>
            <a:ext cx="4703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</a:t>
            </a:r>
            <a:r>
              <a:rPr lang="en-US" altLang="ko-KR" dirty="0"/>
              <a:t>: Gradient-Based Learning Applied to Document Recognition)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E648B-E810-4E1A-9038-FBF97DF06654}"/>
              </a:ext>
            </a:extLst>
          </p:cNvPr>
          <p:cNvSpPr txBox="1"/>
          <p:nvPr/>
        </p:nvSpPr>
        <p:spPr>
          <a:xfrm>
            <a:off x="595454" y="1379961"/>
            <a:ext cx="4051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▣ </a:t>
            </a:r>
            <a:r>
              <a:rPr lang="ko-KR" altLang="en-US" sz="2800" b="1" dirty="0" err="1">
                <a:latin typeface="나눔스퀘어라운드 ExtraBold" panose="020B0600000101010101" charset="-127"/>
                <a:ea typeface="나눔스퀘어라운드 ExtraBold" panose="020B0600000101010101" charset="-127"/>
              </a:rPr>
              <a:t>컨볼루션</a:t>
            </a:r>
            <a:r>
              <a:rPr lang="ko-KR" altLang="en-US" sz="2800" b="1" dirty="0">
                <a:latin typeface="나눔스퀘어라운드 ExtraBold" panose="020B0600000101010101" charset="-127"/>
                <a:ea typeface="나눔스퀘어라운드 ExtraBold" panose="020B0600000101010101" charset="-127"/>
              </a:rPr>
              <a:t> 신경망의 구조</a:t>
            </a:r>
          </a:p>
        </p:txBody>
      </p:sp>
    </p:spTree>
    <p:extLst>
      <p:ext uri="{BB962C8B-B14F-4D97-AF65-F5344CB8AC3E}">
        <p14:creationId xmlns:p14="http://schemas.microsoft.com/office/powerpoint/2010/main" val="176313101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제목 슬라이드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제목 슬라이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제목 슬라이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 슬라이드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제목 슬라이드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제목 슬라이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제목 슬라이드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제목 슬라이드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2174</TotalTime>
  <Pages>3</Pages>
  <Words>3485</Words>
  <Characters>0</Characters>
  <Application>Microsoft Office PowerPoint</Application>
  <DocSecurity>0</DocSecurity>
  <PresentationFormat>사용자 지정</PresentationFormat>
  <Paragraphs>623</Paragraphs>
  <Slides>67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79" baseType="lpstr">
      <vt:lpstr>맑은 고딕</vt:lpstr>
      <vt:lpstr>함초롬돋움</vt:lpstr>
      <vt:lpstr>맑은 고딕</vt:lpstr>
      <vt:lpstr>Wingdings</vt:lpstr>
      <vt:lpstr>G마켓 산스 TTF Medium</vt:lpstr>
      <vt:lpstr>나눔스퀘어라운드 ExtraBold</vt:lpstr>
      <vt:lpstr>Arial</vt:lpstr>
      <vt:lpstr>G마켓 산스 TTF Light</vt:lpstr>
      <vt:lpstr>G마켓 산스 TTF Bold</vt:lpstr>
      <vt:lpstr>바탕</vt:lpstr>
      <vt:lpstr>제목 슬라이드</vt:lpstr>
      <vt:lpstr>제목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user</dc:creator>
  <cp:keywords/>
  <dc:description/>
  <cp:lastModifiedBy>안득하</cp:lastModifiedBy>
  <cp:revision>109</cp:revision>
  <cp:lastPrinted>1601-01-01T00:00:00Z</cp:lastPrinted>
  <dcterms:created xsi:type="dcterms:W3CDTF">2021-05-27T06:57:15Z</dcterms:created>
  <dcterms:modified xsi:type="dcterms:W3CDTF">2022-01-08T04:00:14Z</dcterms:modified>
</cp:coreProperties>
</file>